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67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4513-CD43-4316-AA80-BCFEAEC26AE4}" type="datetimeFigureOut">
              <a:rPr lang="en-US" smtClean="0"/>
              <a:pPr/>
              <a:t>12/20/2016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57C8056-253C-4C33-A0E0-AEBF19582B1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4513-CD43-4316-AA80-BCFEAEC26AE4}" type="datetimeFigureOut">
              <a:rPr lang="en-US" smtClean="0"/>
              <a:pPr/>
              <a:t>12/20/2016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C8056-253C-4C33-A0E0-AEBF19582B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57C8056-253C-4C33-A0E0-AEBF19582B1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4513-CD43-4316-AA80-BCFEAEC26AE4}" type="datetimeFigureOut">
              <a:rPr lang="en-US" smtClean="0"/>
              <a:pPr/>
              <a:t>12/20/2016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4513-CD43-4316-AA80-BCFEAEC26AE4}" type="datetimeFigureOut">
              <a:rPr lang="en-US" smtClean="0"/>
              <a:pPr/>
              <a:t>12/20/2016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57C8056-253C-4C33-A0E0-AEBF19582B1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4513-CD43-4316-AA80-BCFEAEC26AE4}" type="datetimeFigureOut">
              <a:rPr lang="en-US" smtClean="0"/>
              <a:pPr/>
              <a:t>12/20/2016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57C8056-253C-4C33-A0E0-AEBF19582B1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B4D4513-CD43-4316-AA80-BCFEAEC26AE4}" type="datetimeFigureOut">
              <a:rPr lang="en-US" smtClean="0"/>
              <a:pPr/>
              <a:t>12/20/2016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C8056-253C-4C33-A0E0-AEBF19582B1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4513-CD43-4316-AA80-BCFEAEC26AE4}" type="datetimeFigureOut">
              <a:rPr lang="en-US" smtClean="0"/>
              <a:pPr/>
              <a:t>12/20/2016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57C8056-253C-4C33-A0E0-AEBF19582B1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4513-CD43-4316-AA80-BCFEAEC26AE4}" type="datetimeFigureOut">
              <a:rPr lang="en-US" smtClean="0"/>
              <a:pPr/>
              <a:t>12/20/2016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57C8056-253C-4C33-A0E0-AEBF19582B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4513-CD43-4316-AA80-BCFEAEC26AE4}" type="datetimeFigureOut">
              <a:rPr lang="en-US" smtClean="0"/>
              <a:pPr/>
              <a:t>12/20/2016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7C8056-253C-4C33-A0E0-AEBF19582B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57C8056-253C-4C33-A0E0-AEBF19582B1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4513-CD43-4316-AA80-BCFEAEC26AE4}" type="datetimeFigureOut">
              <a:rPr lang="en-US" smtClean="0"/>
              <a:pPr/>
              <a:t>12/20/2016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57C8056-253C-4C33-A0E0-AEBF19582B1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B4D4513-CD43-4316-AA80-BCFEAEC26AE4}" type="datetimeFigureOut">
              <a:rPr lang="en-US" smtClean="0"/>
              <a:pPr/>
              <a:t>12/20/2016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B4D4513-CD43-4316-AA80-BCFEAEC26AE4}" type="datetimeFigureOut">
              <a:rPr lang="en-US" smtClean="0"/>
              <a:pPr/>
              <a:t>12/20/2016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57C8056-253C-4C33-A0E0-AEBF19582B1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7" Type="http://schemas.openxmlformats.org/officeDocument/2006/relationships/image" Target="../media/image8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gif"/><Relationship Id="rId4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ELECTRIC CIRCUITS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SERIES CIRCUIT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Only ONE path for the electricity to flow!</a:t>
            </a:r>
          </a:p>
          <a:p>
            <a:r>
              <a:rPr lang="en-US" dirty="0" smtClean="0"/>
              <a:t>This will be lab #3</a:t>
            </a:r>
            <a:endParaRPr lang="en-US" dirty="0"/>
          </a:p>
        </p:txBody>
      </p:sp>
      <p:pic>
        <p:nvPicPr>
          <p:cNvPr id="4" name="Picture 2" descr="cell symbo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463094" y="3646946"/>
            <a:ext cx="2438400" cy="1088114"/>
          </a:xfrm>
          <a:prstGeom prst="rect">
            <a:avLst/>
          </a:prstGeom>
          <a:noFill/>
        </p:spPr>
      </p:pic>
      <p:cxnSp>
        <p:nvCxnSpPr>
          <p:cNvPr id="6" name="Straight Connector 5"/>
          <p:cNvCxnSpPr>
            <a:stCxn id="4" idx="1"/>
          </p:cNvCxnSpPr>
          <p:nvPr/>
        </p:nvCxnSpPr>
        <p:spPr>
          <a:xfrm rot="5400000" flipH="1" flipV="1">
            <a:off x="2631847" y="2022250"/>
            <a:ext cx="0" cy="189910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12" descr="lamp (lighting) symbol"/>
          <p:cNvPicPr>
            <a:picLocks noChangeAspect="1" noChangeArrowheads="1"/>
          </p:cNvPicPr>
          <p:nvPr/>
        </p:nvPicPr>
        <p:blipFill>
          <a:blip r:embed="rId3" cstate="print">
            <a:lum contrast="87000"/>
          </a:blip>
          <a:srcRect/>
          <a:stretch>
            <a:fillRect/>
          </a:stretch>
        </p:blipFill>
        <p:spPr bwMode="auto">
          <a:xfrm>
            <a:off x="3505200" y="2667000"/>
            <a:ext cx="1842091" cy="580292"/>
          </a:xfrm>
          <a:prstGeom prst="rect">
            <a:avLst/>
          </a:prstGeom>
          <a:noFill/>
        </p:spPr>
      </p:pic>
      <p:cxnSp>
        <p:nvCxnSpPr>
          <p:cNvPr id="9" name="Straight Connector 8"/>
          <p:cNvCxnSpPr/>
          <p:nvPr/>
        </p:nvCxnSpPr>
        <p:spPr>
          <a:xfrm>
            <a:off x="5181600" y="2971800"/>
            <a:ext cx="1828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>
            <a:off x="6629400" y="3352800"/>
            <a:ext cx="7620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2" descr="lamp (lighting) symbol"/>
          <p:cNvPicPr>
            <a:picLocks noChangeAspect="1" noChangeArrowheads="1"/>
          </p:cNvPicPr>
          <p:nvPr/>
        </p:nvPicPr>
        <p:blipFill>
          <a:blip r:embed="rId3" cstate="print">
            <a:lum bright="-100000"/>
          </a:blip>
          <a:srcRect/>
          <a:stretch>
            <a:fillRect/>
          </a:stretch>
        </p:blipFill>
        <p:spPr bwMode="auto">
          <a:xfrm rot="5400000">
            <a:off x="6074700" y="4122809"/>
            <a:ext cx="1842091" cy="580292"/>
          </a:xfrm>
          <a:prstGeom prst="rect">
            <a:avLst/>
          </a:prstGeom>
          <a:noFill/>
        </p:spPr>
      </p:pic>
      <p:cxnSp>
        <p:nvCxnSpPr>
          <p:cNvPr id="21" name="Straight Connector 20"/>
          <p:cNvCxnSpPr/>
          <p:nvPr/>
        </p:nvCxnSpPr>
        <p:spPr>
          <a:xfrm rot="5400000">
            <a:off x="5955323" y="4255477"/>
            <a:ext cx="0" cy="215704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12" descr="lamp (lighting) symbol"/>
          <p:cNvPicPr>
            <a:picLocks noChangeAspect="1" noChangeArrowheads="1"/>
          </p:cNvPicPr>
          <p:nvPr/>
        </p:nvPicPr>
        <p:blipFill>
          <a:blip r:embed="rId3" cstate="print">
            <a:lum bright="-100000" contrast="-100000"/>
          </a:blip>
          <a:srcRect/>
          <a:stretch>
            <a:fillRect/>
          </a:stretch>
        </p:blipFill>
        <p:spPr bwMode="auto">
          <a:xfrm>
            <a:off x="3124200" y="5029200"/>
            <a:ext cx="1828800" cy="609600"/>
          </a:xfrm>
          <a:prstGeom prst="rect">
            <a:avLst/>
          </a:prstGeom>
          <a:noFill/>
        </p:spPr>
      </p:pic>
      <p:cxnSp>
        <p:nvCxnSpPr>
          <p:cNvPr id="24" name="Straight Connector 23"/>
          <p:cNvCxnSpPr>
            <a:stCxn id="22" idx="1"/>
          </p:cNvCxnSpPr>
          <p:nvPr/>
        </p:nvCxnSpPr>
        <p:spPr>
          <a:xfrm rot="10800000">
            <a:off x="1676400" y="5334000"/>
            <a:ext cx="1447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038600" y="33528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#1</a:t>
            </a:r>
            <a:endParaRPr lang="en-US" sz="2800" dirty="0"/>
          </a:p>
        </p:txBody>
      </p:sp>
      <p:sp>
        <p:nvSpPr>
          <p:cNvPr id="32" name="TextBox 31"/>
          <p:cNvSpPr txBox="1"/>
          <p:nvPr/>
        </p:nvSpPr>
        <p:spPr>
          <a:xfrm>
            <a:off x="7391400" y="4114800"/>
            <a:ext cx="9206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#2</a:t>
            </a:r>
            <a:endParaRPr lang="en-US" sz="2800" dirty="0"/>
          </a:p>
        </p:txBody>
      </p:sp>
      <p:sp>
        <p:nvSpPr>
          <p:cNvPr id="33" name="TextBox 32"/>
          <p:cNvSpPr txBox="1"/>
          <p:nvPr/>
        </p:nvSpPr>
        <p:spPr>
          <a:xfrm>
            <a:off x="3657600" y="5715000"/>
            <a:ext cx="5517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#3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PARALLEL CIRCUIT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Multiple paths for the electricity to flow.</a:t>
            </a:r>
          </a:p>
          <a:p>
            <a:r>
              <a:rPr lang="en-US" dirty="0" smtClean="0"/>
              <a:t>This will e lab #4</a:t>
            </a:r>
            <a:endParaRPr lang="en-US" dirty="0"/>
          </a:p>
        </p:txBody>
      </p:sp>
      <p:pic>
        <p:nvPicPr>
          <p:cNvPr id="4" name="Picture 2" descr="cell symbo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466726" y="3343274"/>
            <a:ext cx="2286000" cy="1085852"/>
          </a:xfrm>
          <a:prstGeom prst="rect">
            <a:avLst/>
          </a:prstGeom>
          <a:noFill/>
        </p:spPr>
      </p:pic>
      <p:cxnSp>
        <p:nvCxnSpPr>
          <p:cNvPr id="6" name="Straight Connector 5"/>
          <p:cNvCxnSpPr>
            <a:stCxn id="4" idx="1"/>
          </p:cNvCxnSpPr>
          <p:nvPr/>
        </p:nvCxnSpPr>
        <p:spPr>
          <a:xfrm rot="5400000" flipH="1" flipV="1">
            <a:off x="4348163" y="4763"/>
            <a:ext cx="0" cy="547687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4" idx="3"/>
          </p:cNvCxnSpPr>
          <p:nvPr/>
        </p:nvCxnSpPr>
        <p:spPr>
          <a:xfrm rot="16200000" flipH="1">
            <a:off x="4348163" y="2290763"/>
            <a:ext cx="0" cy="547687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12" descr="lamp (lighting) symbo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2771391" y="3533391"/>
            <a:ext cx="2286000" cy="705618"/>
          </a:xfrm>
          <a:prstGeom prst="rect">
            <a:avLst/>
          </a:prstGeom>
          <a:noFill/>
        </p:spPr>
      </p:pic>
      <p:pic>
        <p:nvPicPr>
          <p:cNvPr id="10" name="Picture 12" descr="lamp (lighting) symbo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4343399" y="3505201"/>
            <a:ext cx="2286002" cy="762000"/>
          </a:xfrm>
          <a:prstGeom prst="rect">
            <a:avLst/>
          </a:prstGeom>
          <a:noFill/>
        </p:spPr>
      </p:pic>
      <p:pic>
        <p:nvPicPr>
          <p:cNvPr id="11" name="Picture 12" descr="lamp (lighting) symbo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5959789" y="3521389"/>
            <a:ext cx="2286000" cy="729622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2895600" y="3657600"/>
            <a:ext cx="5148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#1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4572000" y="3657600"/>
            <a:ext cx="5533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#2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6172200" y="3657600"/>
            <a:ext cx="5517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#3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COMBINATION CIRCUITS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Has properties of both series and parallel.</a:t>
            </a:r>
          </a:p>
          <a:p>
            <a:r>
              <a:rPr lang="en-US" dirty="0" smtClean="0"/>
              <a:t>This will be lab #5</a:t>
            </a:r>
            <a:endParaRPr lang="en-US" dirty="0"/>
          </a:p>
        </p:txBody>
      </p:sp>
      <p:pic>
        <p:nvPicPr>
          <p:cNvPr id="4" name="Picture 2" descr="cell symbo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50017" y="3807620"/>
            <a:ext cx="2743201" cy="766764"/>
          </a:xfrm>
          <a:prstGeom prst="rect">
            <a:avLst/>
          </a:prstGeom>
          <a:noFill/>
        </p:spPr>
      </p:pic>
      <p:cxnSp>
        <p:nvCxnSpPr>
          <p:cNvPr id="10" name="Straight Connector 9"/>
          <p:cNvCxnSpPr>
            <a:stCxn id="4" idx="1"/>
          </p:cNvCxnSpPr>
          <p:nvPr/>
        </p:nvCxnSpPr>
        <p:spPr>
          <a:xfrm rot="5400000" flipH="1" flipV="1">
            <a:off x="4113608" y="227410"/>
            <a:ext cx="2" cy="51839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4" idx="3"/>
          </p:cNvCxnSpPr>
          <p:nvPr/>
        </p:nvCxnSpPr>
        <p:spPr>
          <a:xfrm rot="5400000" flipH="1" flipV="1">
            <a:off x="4151707" y="2932511"/>
            <a:ext cx="3" cy="52601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lamp (lighting) symbo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5395545" y="3824655"/>
            <a:ext cx="2743201" cy="732692"/>
          </a:xfrm>
          <a:prstGeom prst="rect">
            <a:avLst/>
          </a:prstGeom>
          <a:noFill/>
        </p:spPr>
      </p:pic>
      <p:pic>
        <p:nvPicPr>
          <p:cNvPr id="14" name="Picture 13" descr="lamp (lighting) symbo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5181600"/>
            <a:ext cx="2743201" cy="732692"/>
          </a:xfrm>
          <a:prstGeom prst="rect">
            <a:avLst/>
          </a:prstGeom>
          <a:noFill/>
        </p:spPr>
      </p:pic>
      <p:pic>
        <p:nvPicPr>
          <p:cNvPr id="15" name="Picture 14" descr="lamp (lighting) symbo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3947745" y="3824655"/>
            <a:ext cx="2743201" cy="732692"/>
          </a:xfrm>
          <a:prstGeom prst="rect">
            <a:avLst/>
          </a:prstGeom>
          <a:noFill/>
        </p:spPr>
      </p:pic>
      <p:pic>
        <p:nvPicPr>
          <p:cNvPr id="16" name="Picture 15" descr="lamp (lighting) symbo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2438400"/>
            <a:ext cx="2743201" cy="732692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3124200" y="3200400"/>
            <a:ext cx="5148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#1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4343400" y="3962400"/>
            <a:ext cx="5533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#2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7162800" y="3962400"/>
            <a:ext cx="5517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#3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3048000" y="4648200"/>
            <a:ext cx="5549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#4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800" dirty="0" smtClean="0"/>
              <a:t>Rules for these circuits will be derived by YOU during the labs you will be doing!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I. Circuits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 flow of electrons is called a current.</a:t>
            </a:r>
          </a:p>
          <a:p>
            <a:pPr lvl="1"/>
            <a:r>
              <a:rPr lang="en-US" sz="3500" dirty="0" smtClean="0"/>
              <a:t>Symbol  -  I</a:t>
            </a:r>
          </a:p>
          <a:p>
            <a:pPr lvl="1"/>
            <a:r>
              <a:rPr lang="en-US" sz="3500" dirty="0" smtClean="0"/>
              <a:t>Unit is Amperes or Amps (A)</a:t>
            </a:r>
          </a:p>
          <a:p>
            <a:pPr lvl="1"/>
            <a:r>
              <a:rPr lang="en-US" sz="3500" dirty="0" smtClean="0"/>
              <a:t>I = q/t  </a:t>
            </a:r>
          </a:p>
          <a:p>
            <a:pPr lvl="2"/>
            <a:r>
              <a:rPr lang="en-US" sz="3300" dirty="0" smtClean="0"/>
              <a:t>Current is amount of charge per time.</a:t>
            </a:r>
          </a:p>
          <a:p>
            <a:pPr lvl="2">
              <a:buNone/>
            </a:pPr>
            <a:endParaRPr lang="en-US" sz="33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B. What is a circuit?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 circuit is any </a:t>
            </a:r>
            <a:r>
              <a:rPr lang="en-US" sz="3600" u="sng" dirty="0" smtClean="0"/>
              <a:t>closed loop</a:t>
            </a:r>
            <a:r>
              <a:rPr lang="en-US" sz="3600" dirty="0" smtClean="0"/>
              <a:t> or conducting path allowing electric charge to flow.</a:t>
            </a:r>
          </a:p>
          <a:p>
            <a:pPr lvl="1"/>
            <a:r>
              <a:rPr lang="en-US" sz="3100" dirty="0" smtClean="0"/>
              <a:t>Closed loop – circuit is ON</a:t>
            </a:r>
          </a:p>
          <a:p>
            <a:pPr lvl="1"/>
            <a:r>
              <a:rPr lang="en-US" sz="3100" dirty="0" smtClean="0"/>
              <a:t>Open loop – circuit is OFF</a:t>
            </a:r>
          </a:p>
          <a:p>
            <a:pPr lvl="1">
              <a:buNone/>
            </a:pPr>
            <a:endParaRPr lang="en-US" sz="3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II. Electrical Potential Difference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It is the </a:t>
            </a:r>
            <a:r>
              <a:rPr lang="en-US" sz="3600" dirty="0" smtClean="0">
                <a:solidFill>
                  <a:srgbClr val="FF0000"/>
                </a:solidFill>
              </a:rPr>
              <a:t>work </a:t>
            </a:r>
            <a:r>
              <a:rPr lang="en-US" sz="3600" dirty="0" smtClean="0"/>
              <a:t>done moving a charge through an electric field.</a:t>
            </a:r>
          </a:p>
          <a:p>
            <a:r>
              <a:rPr lang="en-US" sz="3600" dirty="0" smtClean="0"/>
              <a:t>Symbol</a:t>
            </a:r>
          </a:p>
          <a:p>
            <a:pPr lvl="1"/>
            <a:r>
              <a:rPr lang="en-US" sz="3100" dirty="0" smtClean="0">
                <a:sym typeface="Symbol"/>
              </a:rPr>
              <a:t>V</a:t>
            </a:r>
          </a:p>
          <a:p>
            <a:pPr lvl="1"/>
            <a:r>
              <a:rPr lang="en-US" sz="3100" dirty="0" smtClean="0">
                <a:sym typeface="Symbol"/>
              </a:rPr>
              <a:t>V = W</a:t>
            </a:r>
            <a:r>
              <a:rPr lang="en-US" sz="3100" baseline="-25000" dirty="0" smtClean="0">
                <a:sym typeface="Symbol"/>
              </a:rPr>
              <a:t>on</a:t>
            </a:r>
            <a:r>
              <a:rPr lang="en-US" sz="3100" dirty="0" smtClean="0">
                <a:sym typeface="Symbol"/>
              </a:rPr>
              <a:t> </a:t>
            </a:r>
            <a:r>
              <a:rPr lang="en-US" sz="3100" baseline="-25000" dirty="0" smtClean="0">
                <a:sym typeface="Symbol"/>
              </a:rPr>
              <a:t>q</a:t>
            </a:r>
            <a:r>
              <a:rPr lang="en-US" sz="3100" dirty="0" smtClean="0">
                <a:sym typeface="Symbol"/>
              </a:rPr>
              <a:t> /q or V=</a:t>
            </a:r>
            <a:r>
              <a:rPr lang="en-US" sz="3100" dirty="0" err="1" smtClean="0">
                <a:sym typeface="Symbol"/>
              </a:rPr>
              <a:t>kq</a:t>
            </a:r>
            <a:r>
              <a:rPr lang="en-US" sz="3100" dirty="0" smtClean="0">
                <a:sym typeface="Symbol"/>
              </a:rPr>
              <a:t>/r</a:t>
            </a:r>
          </a:p>
          <a:p>
            <a:pPr lvl="1"/>
            <a:r>
              <a:rPr lang="en-US" sz="3100" dirty="0" smtClean="0">
                <a:sym typeface="Symbol"/>
              </a:rPr>
              <a:t>Measured in Volts</a:t>
            </a:r>
          </a:p>
          <a:p>
            <a:pPr lvl="1"/>
            <a:r>
              <a:rPr lang="en-US" sz="3100" dirty="0" smtClean="0">
                <a:sym typeface="Symbol"/>
              </a:rPr>
              <a:t>It is the </a:t>
            </a:r>
            <a:r>
              <a:rPr lang="en-US" sz="3100" u="sng" dirty="0" smtClean="0">
                <a:sym typeface="Symbol"/>
              </a:rPr>
              <a:t>push </a:t>
            </a:r>
            <a:r>
              <a:rPr lang="en-US" sz="3100" dirty="0" smtClean="0">
                <a:sym typeface="Symbol"/>
              </a:rPr>
              <a:t> required to move electrons through a circuit.</a:t>
            </a:r>
            <a:endParaRPr lang="en-US" sz="3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III.  Resistance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A property of materials that is a measurement of how much electricity will flow.</a:t>
            </a:r>
          </a:p>
          <a:p>
            <a:pPr lvl="1"/>
            <a:r>
              <a:rPr lang="en-US" sz="3100" dirty="0" smtClean="0"/>
              <a:t>The higher the resistance the less electricity will flow.</a:t>
            </a:r>
          </a:p>
          <a:p>
            <a:pPr lvl="1"/>
            <a:r>
              <a:rPr lang="en-US" sz="3100" dirty="0" smtClean="0"/>
              <a:t>Measured in Ohms (</a:t>
            </a:r>
            <a:r>
              <a:rPr lang="en-US" sz="3100" dirty="0" smtClean="0">
                <a:sym typeface="Symbol"/>
              </a:rPr>
              <a:t>)</a:t>
            </a:r>
          </a:p>
          <a:p>
            <a:pPr lvl="1"/>
            <a:r>
              <a:rPr lang="en-US" sz="3100" dirty="0" smtClean="0">
                <a:sym typeface="Symbol"/>
              </a:rPr>
              <a:t>OHM’S Law</a:t>
            </a:r>
          </a:p>
          <a:p>
            <a:pPr lvl="2"/>
            <a:r>
              <a:rPr lang="en-US" sz="2900" dirty="0" smtClean="0">
                <a:sym typeface="Symbol"/>
              </a:rPr>
              <a:t>V=IR                </a:t>
            </a:r>
          </a:p>
          <a:p>
            <a:pPr lvl="2"/>
            <a:r>
              <a:rPr lang="en-US" sz="2900" dirty="0" smtClean="0">
                <a:sym typeface="Symbol"/>
              </a:rPr>
              <a:t>THIS WILL BE LAB #1</a:t>
            </a:r>
          </a:p>
          <a:p>
            <a:pPr lvl="2"/>
            <a:endParaRPr lang="en-US" sz="29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FORMULAS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dirty="0" smtClean="0"/>
              <a:t>P=I</a:t>
            </a:r>
            <a:r>
              <a:rPr lang="en-US" sz="3600" baseline="68000" dirty="0" smtClean="0"/>
              <a:t>2</a:t>
            </a:r>
            <a:r>
              <a:rPr lang="en-US" sz="3600" dirty="0" smtClean="0">
                <a:sym typeface="Symbol"/>
              </a:rPr>
              <a:t>R</a:t>
            </a:r>
          </a:p>
          <a:p>
            <a:r>
              <a:rPr lang="en-US" sz="3600" dirty="0" smtClean="0">
                <a:sym typeface="Symbol"/>
              </a:rPr>
              <a:t>P = V</a:t>
            </a:r>
            <a:r>
              <a:rPr lang="en-US" sz="3600" baseline="68000" dirty="0" smtClean="0">
                <a:sym typeface="Symbol"/>
              </a:rPr>
              <a:t>2</a:t>
            </a:r>
            <a:r>
              <a:rPr lang="en-US" sz="3600" dirty="0" smtClean="0">
                <a:sym typeface="Symbol"/>
              </a:rPr>
              <a:t>/R</a:t>
            </a:r>
          </a:p>
          <a:p>
            <a:r>
              <a:rPr lang="en-US" sz="3600" dirty="0" smtClean="0">
                <a:sym typeface="Symbol"/>
              </a:rPr>
              <a:t>P = IV</a:t>
            </a:r>
          </a:p>
          <a:p>
            <a:r>
              <a:rPr lang="en-US" sz="3600" dirty="0" smtClean="0">
                <a:sym typeface="Symbol"/>
              </a:rPr>
              <a:t>This is electrical power measured in Watts. (W)</a:t>
            </a:r>
          </a:p>
          <a:p>
            <a:pPr>
              <a:buNone/>
            </a:pPr>
            <a:r>
              <a:rPr lang="en-US" sz="3600" dirty="0" smtClean="0"/>
              <a:t>Don’t forget that P=Work/time as well,</a:t>
            </a:r>
          </a:p>
          <a:p>
            <a:pPr>
              <a:buNone/>
            </a:pPr>
            <a:r>
              <a:rPr lang="en-US" sz="3600" dirty="0"/>
              <a:t>	</a:t>
            </a:r>
            <a:r>
              <a:rPr lang="en-US" sz="3600" dirty="0" smtClean="0"/>
              <a:t>and work is energy (in </a:t>
            </a:r>
            <a:r>
              <a:rPr lang="en-US" sz="3600" smtClean="0"/>
              <a:t>this case-electrical).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III. Resistance again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Every substance has a certain amount of resistance.</a:t>
            </a:r>
          </a:p>
          <a:p>
            <a:r>
              <a:rPr lang="en-US" sz="3200" dirty="0" smtClean="0"/>
              <a:t>It depends on:</a:t>
            </a:r>
          </a:p>
          <a:p>
            <a:pPr lvl="1"/>
            <a:r>
              <a:rPr lang="en-US" dirty="0" smtClean="0"/>
              <a:t>LENGTH (L)</a:t>
            </a:r>
          </a:p>
          <a:p>
            <a:pPr lvl="1"/>
            <a:r>
              <a:rPr lang="en-US" dirty="0" smtClean="0"/>
              <a:t>CROSS SECTIONAL AREA (A)</a:t>
            </a:r>
          </a:p>
          <a:p>
            <a:pPr lvl="1"/>
            <a:r>
              <a:rPr lang="en-US" dirty="0" smtClean="0"/>
              <a:t>TYPE OF SUBSTANCE (called resistivity)</a:t>
            </a:r>
          </a:p>
          <a:p>
            <a:pPr lvl="2"/>
            <a:r>
              <a:rPr lang="en-US" dirty="0" smtClean="0"/>
              <a:t>Symbol  = </a:t>
            </a:r>
            <a:r>
              <a:rPr lang="en-US" dirty="0" smtClean="0">
                <a:sym typeface="Symbol"/>
              </a:rPr>
              <a:t></a:t>
            </a:r>
            <a:endParaRPr lang="en-US" dirty="0" smtClean="0"/>
          </a:p>
          <a:p>
            <a:r>
              <a:rPr lang="en-US" dirty="0" smtClean="0"/>
              <a:t>R = </a:t>
            </a:r>
            <a:r>
              <a:rPr lang="en-US" dirty="0" smtClean="0">
                <a:sym typeface="Symbol"/>
              </a:rPr>
              <a:t> (L/A)</a:t>
            </a:r>
          </a:p>
          <a:p>
            <a:pPr>
              <a:buNone/>
            </a:pPr>
            <a:r>
              <a:rPr lang="en-US" dirty="0" smtClean="0">
                <a:sym typeface="Symbol"/>
              </a:rPr>
              <a:t>        THIS WILL BE LAB #2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IV. TYPES OF CIRCUITS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Each circuit has a series of symbols in order to make a  schematic.</a:t>
            </a:r>
          </a:p>
          <a:p>
            <a:r>
              <a:rPr lang="en-US" dirty="0" smtClean="0"/>
              <a:t>A schematic is a drawing of a circuit in order to build it.</a:t>
            </a:r>
          </a:p>
          <a:p>
            <a:r>
              <a:rPr lang="en-US" dirty="0" smtClean="0"/>
              <a:t>Symbols:</a:t>
            </a:r>
          </a:p>
          <a:p>
            <a:pPr>
              <a:buNone/>
            </a:pPr>
            <a:r>
              <a:rPr lang="en-US" dirty="0" smtClean="0"/>
              <a:t>     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914400" y="4114800"/>
            <a:ext cx="762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209800" y="38862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wire</a:t>
            </a:r>
            <a:endParaRPr lang="en-US" dirty="0"/>
          </a:p>
        </p:txBody>
      </p:sp>
      <p:pic>
        <p:nvPicPr>
          <p:cNvPr id="1026" name="Picture 2" descr="cell symbo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4419600"/>
            <a:ext cx="1143000" cy="542926"/>
          </a:xfrm>
          <a:prstGeom prst="rect">
            <a:avLst/>
          </a:prstGeom>
          <a:noFill/>
        </p:spPr>
      </p:pic>
      <p:pic>
        <p:nvPicPr>
          <p:cNvPr id="1028" name="Picture 4" descr="SPST on-off switch symbo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5105400"/>
            <a:ext cx="1219200" cy="304800"/>
          </a:xfrm>
          <a:prstGeom prst="rect">
            <a:avLst/>
          </a:prstGeom>
          <a:noFill/>
        </p:spPr>
      </p:pic>
      <p:pic>
        <p:nvPicPr>
          <p:cNvPr id="1032" name="Picture 8" descr="voltmeter symbo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5638800"/>
            <a:ext cx="1295400" cy="422031"/>
          </a:xfrm>
          <a:prstGeom prst="rect">
            <a:avLst/>
          </a:prstGeom>
          <a:noFill/>
        </p:spPr>
      </p:pic>
      <p:pic>
        <p:nvPicPr>
          <p:cNvPr id="1034" name="Picture 10" descr="ammeter symbo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38600" y="3810000"/>
            <a:ext cx="1524000" cy="457200"/>
          </a:xfrm>
          <a:prstGeom prst="rect">
            <a:avLst/>
          </a:prstGeom>
          <a:noFill/>
        </p:spPr>
      </p:pic>
      <p:pic>
        <p:nvPicPr>
          <p:cNvPr id="1036" name="Picture 12" descr="lamp (lighting) symbol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38600" y="4495800"/>
            <a:ext cx="1600200" cy="504092"/>
          </a:xfrm>
          <a:prstGeom prst="rect">
            <a:avLst/>
          </a:prstGeom>
          <a:noFill/>
        </p:spPr>
      </p:pic>
      <p:pic>
        <p:nvPicPr>
          <p:cNvPr id="1042" name="Picture 18" descr="old zig-zag resistor symbol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038600" y="5334000"/>
            <a:ext cx="1676400" cy="419100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2286000" y="4419600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cell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286000" y="5029200"/>
            <a:ext cx="840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switch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019800" y="381000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ammeter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019800" y="4572000"/>
            <a:ext cx="1164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light bulb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096000" y="5410200"/>
            <a:ext cx="957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resistor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438400" y="5638800"/>
            <a:ext cx="1173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voltmeter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9" grpId="0"/>
      <p:bldP spid="15" grpId="0"/>
      <p:bldP spid="16" grpId="0"/>
      <p:bldP spid="17" grpId="0"/>
      <p:bldP spid="18" grpId="0"/>
      <p:bldP spid="20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EXAMPLE CIRCUIT</a:t>
            </a:r>
            <a:endParaRPr lang="en-US" sz="4400" dirty="0"/>
          </a:p>
        </p:txBody>
      </p:sp>
      <p:pic>
        <p:nvPicPr>
          <p:cNvPr id="4" name="Picture 2" descr="cell symbol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75292" y="3710909"/>
            <a:ext cx="3657600" cy="655385"/>
          </a:xfrm>
          <a:prstGeom prst="rect">
            <a:avLst/>
          </a:prstGeom>
          <a:noFill/>
        </p:spPr>
      </p:pic>
      <p:pic>
        <p:nvPicPr>
          <p:cNvPr id="5" name="Picture 4" descr="SPST on-off switch symbo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1828800"/>
            <a:ext cx="2209800" cy="457200"/>
          </a:xfrm>
          <a:prstGeom prst="rect">
            <a:avLst/>
          </a:prstGeom>
          <a:noFill/>
        </p:spPr>
      </p:pic>
      <p:cxnSp>
        <p:nvCxnSpPr>
          <p:cNvPr id="9" name="Straight Connector 8"/>
          <p:cNvCxnSpPr/>
          <p:nvPr/>
        </p:nvCxnSpPr>
        <p:spPr>
          <a:xfrm>
            <a:off x="4038600" y="2209800"/>
            <a:ext cx="2971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18" descr="old zig-zag resistor symbo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6248400" y="3886200"/>
            <a:ext cx="1600200" cy="381000"/>
          </a:xfrm>
          <a:prstGeom prst="rect">
            <a:avLst/>
          </a:prstGeom>
          <a:noFill/>
        </p:spPr>
      </p:pic>
      <p:cxnSp>
        <p:nvCxnSpPr>
          <p:cNvPr id="12" name="Straight Connector 11"/>
          <p:cNvCxnSpPr>
            <a:endCxn id="10" idx="1"/>
          </p:cNvCxnSpPr>
          <p:nvPr/>
        </p:nvCxnSpPr>
        <p:spPr>
          <a:xfrm rot="16200000" flipH="1">
            <a:off x="6496050" y="2724150"/>
            <a:ext cx="1066800" cy="381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4" idx="3"/>
          </p:cNvCxnSpPr>
          <p:nvPr/>
        </p:nvCxnSpPr>
        <p:spPr>
          <a:xfrm rot="5400000" flipH="1" flipV="1">
            <a:off x="2907045" y="4964447"/>
            <a:ext cx="2" cy="180590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12" descr="lamp (lighting) symbo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33800" y="5562600"/>
            <a:ext cx="1828800" cy="609600"/>
          </a:xfrm>
          <a:prstGeom prst="rect">
            <a:avLst/>
          </a:prstGeom>
          <a:noFill/>
        </p:spPr>
      </p:pic>
      <p:cxnSp>
        <p:nvCxnSpPr>
          <p:cNvPr id="30" name="Straight Connector 29"/>
          <p:cNvCxnSpPr>
            <a:stCxn id="26" idx="3"/>
          </p:cNvCxnSpPr>
          <p:nvPr/>
        </p:nvCxnSpPr>
        <p:spPr>
          <a:xfrm>
            <a:off x="5562600" y="5867400"/>
            <a:ext cx="1447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endCxn id="10" idx="3"/>
          </p:cNvCxnSpPr>
          <p:nvPr/>
        </p:nvCxnSpPr>
        <p:spPr>
          <a:xfrm rot="5400000" flipH="1" flipV="1">
            <a:off x="6534150" y="5353050"/>
            <a:ext cx="990600" cy="381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309</TotalTime>
  <Words>371</Words>
  <Application>Microsoft Office PowerPoint</Application>
  <PresentationFormat>On-screen Show (4:3)</PresentationFormat>
  <Paragraphs>74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Georgia</vt:lpstr>
      <vt:lpstr>Symbol</vt:lpstr>
      <vt:lpstr>Wingdings</vt:lpstr>
      <vt:lpstr>Wingdings 2</vt:lpstr>
      <vt:lpstr>Civic</vt:lpstr>
      <vt:lpstr>ELECTRIC CIRCUITS</vt:lpstr>
      <vt:lpstr>I. Circuits</vt:lpstr>
      <vt:lpstr>B. What is a circuit?</vt:lpstr>
      <vt:lpstr>II. Electrical Potential Difference</vt:lpstr>
      <vt:lpstr>III.  Resistance</vt:lpstr>
      <vt:lpstr>OTHER FORMULAS</vt:lpstr>
      <vt:lpstr>III. Resistance again</vt:lpstr>
      <vt:lpstr>IV. TYPES OF CIRCUITS</vt:lpstr>
      <vt:lpstr>EXAMPLE CIRCUIT</vt:lpstr>
      <vt:lpstr>SERIES CIRCUIT</vt:lpstr>
      <vt:lpstr>PARALLEL CIRCUIT</vt:lpstr>
      <vt:lpstr>COMBINATION CIRCUITS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 CIRCUITS</dc:title>
  <dc:creator>Windows User</dc:creator>
  <cp:lastModifiedBy>Modine, Paul S.</cp:lastModifiedBy>
  <cp:revision>23</cp:revision>
  <dcterms:created xsi:type="dcterms:W3CDTF">2010-12-07T21:00:10Z</dcterms:created>
  <dcterms:modified xsi:type="dcterms:W3CDTF">2016-12-20T16:39:15Z</dcterms:modified>
</cp:coreProperties>
</file>