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7EB4-FE52-4545-97DB-3D5BB80D0B96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F77C-B894-465C-A0BF-8BA3B49562F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7EB4-FE52-4545-97DB-3D5BB80D0B96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F77C-B894-465C-A0BF-8BA3B49562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7EB4-FE52-4545-97DB-3D5BB80D0B96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F77C-B894-465C-A0BF-8BA3B49562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7EB4-FE52-4545-97DB-3D5BB80D0B96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F77C-B894-465C-A0BF-8BA3B49562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7EB4-FE52-4545-97DB-3D5BB80D0B96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F77C-B894-465C-A0BF-8BA3B49562F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7EB4-FE52-4545-97DB-3D5BB80D0B96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F77C-B894-465C-A0BF-8BA3B49562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7EB4-FE52-4545-97DB-3D5BB80D0B96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F77C-B894-465C-A0BF-8BA3B49562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7EB4-FE52-4545-97DB-3D5BB80D0B96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F77C-B894-465C-A0BF-8BA3B49562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7EB4-FE52-4545-97DB-3D5BB80D0B96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F77C-B894-465C-A0BF-8BA3B49562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7EB4-FE52-4545-97DB-3D5BB80D0B96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F77C-B894-465C-A0BF-8BA3B49562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7EB4-FE52-4545-97DB-3D5BB80D0B96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D5F77C-B894-465C-A0BF-8BA3B49562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737EB4-FE52-4545-97DB-3D5BB80D0B96}" type="datetimeFigureOut">
              <a:rPr lang="en-US" smtClean="0"/>
              <a:t>10/25/2017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D5F77C-B894-465C-A0BF-8BA3B49562F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1500" dirty="0" smtClean="0"/>
              <a:t>F</a:t>
            </a:r>
            <a:r>
              <a:rPr lang="en-US" sz="11500" baseline="-25000" dirty="0" smtClean="0"/>
              <a:t>c</a:t>
            </a:r>
            <a:r>
              <a:rPr lang="en-US" sz="11500" dirty="0" smtClean="0"/>
              <a:t> and F</a:t>
            </a:r>
            <a:r>
              <a:rPr lang="en-US" sz="11500" baseline="-25000" dirty="0" smtClean="0"/>
              <a:t>g</a:t>
            </a:r>
            <a:r>
              <a:rPr lang="en-US" sz="11500" dirty="0" smtClean="0"/>
              <a:t>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And other weird, wild stuff.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D</a:t>
            </a:r>
            <a:r>
              <a:rPr lang="en-US" sz="7200" dirty="0" smtClean="0"/>
              <a:t>. Example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force of gravity (weight) of a 10 kg dog on Earth? (</a:t>
            </a:r>
            <a:r>
              <a:rPr lang="en-US" u="sng" dirty="0" smtClean="0"/>
              <a:t>I would like you to do this 2 different ways</a:t>
            </a:r>
            <a:r>
              <a:rPr lang="en-US" dirty="0" smtClean="0"/>
              <a:t>.)</a:t>
            </a:r>
          </a:p>
          <a:p>
            <a:r>
              <a:rPr lang="en-US" dirty="0" smtClean="0"/>
              <a:t>You are going to need the following info:</a:t>
            </a:r>
          </a:p>
          <a:p>
            <a:pPr lvl="1"/>
            <a:r>
              <a:rPr lang="en-US" dirty="0" smtClean="0"/>
              <a:t>g = 9.8 m/s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Mass of Earth = 5.97 x 10 </a:t>
            </a:r>
            <a:r>
              <a:rPr lang="en-US" baseline="30000" dirty="0" smtClean="0"/>
              <a:t>24</a:t>
            </a:r>
            <a:r>
              <a:rPr lang="en-US" dirty="0" smtClean="0"/>
              <a:t> kg</a:t>
            </a:r>
          </a:p>
          <a:p>
            <a:pPr lvl="1"/>
            <a:r>
              <a:rPr lang="en-US" dirty="0" smtClean="0"/>
              <a:t>Radius of earth = 6378000 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Circular Motion	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Uniform Circular Motion</a:t>
            </a:r>
          </a:p>
          <a:p>
            <a:pPr lvl="1"/>
            <a:r>
              <a:rPr lang="en-US" sz="3400" dirty="0" smtClean="0"/>
              <a:t>Movement of an object around a fixed radius</a:t>
            </a:r>
          </a:p>
          <a:p>
            <a:pPr lvl="1"/>
            <a:r>
              <a:rPr lang="en-US" sz="3400" dirty="0" smtClean="0"/>
              <a:t>Also at a fixed </a:t>
            </a:r>
            <a:r>
              <a:rPr lang="en-US" sz="3400" dirty="0" smtClean="0">
                <a:solidFill>
                  <a:srgbClr val="FF0000"/>
                </a:solidFill>
              </a:rPr>
              <a:t>speed</a:t>
            </a:r>
            <a:r>
              <a:rPr lang="en-US" sz="3400" dirty="0" smtClean="0"/>
              <a:t>.</a:t>
            </a:r>
          </a:p>
          <a:p>
            <a:r>
              <a:rPr lang="en-US" sz="3600" dirty="0" smtClean="0"/>
              <a:t>Does an object going around in a circle accelerate?</a:t>
            </a:r>
          </a:p>
          <a:p>
            <a:pPr lvl="1"/>
            <a:r>
              <a:rPr lang="en-US" sz="3400" dirty="0" smtClean="0"/>
              <a:t>YES!		</a:t>
            </a:r>
          </a:p>
          <a:p>
            <a:pPr lvl="2"/>
            <a:r>
              <a:rPr lang="en-US" sz="3100" dirty="0" smtClean="0"/>
              <a:t>It changes direction constantly!</a:t>
            </a:r>
            <a:endParaRPr 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B. Direction is important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the object is going in a circle, what direction does the acceleration go?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 flipH="1">
            <a:off x="3048000" y="3200400"/>
            <a:ext cx="2362200" cy="228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6" name="Straight Connector 5"/>
          <p:cNvCxnSpPr>
            <a:endCxn id="4" idx="2"/>
          </p:cNvCxnSpPr>
          <p:nvPr/>
        </p:nvCxnSpPr>
        <p:spPr>
          <a:xfrm>
            <a:off x="4267200" y="43434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181600" y="4114800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4343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9" name="Curved Left Arrow 8"/>
          <p:cNvSpPr/>
          <p:nvPr/>
        </p:nvSpPr>
        <p:spPr>
          <a:xfrm>
            <a:off x="5791200" y="3276600"/>
            <a:ext cx="914400" cy="2286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4800600" y="4953000"/>
            <a:ext cx="1219200" cy="1588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62600" y="4724401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c</a:t>
            </a:r>
            <a:endParaRPr lang="en-US" dirty="0"/>
          </a:p>
        </p:txBody>
      </p:sp>
      <p:cxnSp>
        <p:nvCxnSpPr>
          <p:cNvPr id="14" name="Straight Arrow Connector 13"/>
          <p:cNvCxnSpPr>
            <a:endCxn id="8" idx="0"/>
          </p:cNvCxnSpPr>
          <p:nvPr/>
        </p:nvCxnSpPr>
        <p:spPr>
          <a:xfrm rot="10800000">
            <a:off x="4648200" y="4343400"/>
            <a:ext cx="762000" cy="1588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00600" y="3886200"/>
            <a:ext cx="413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81200" y="5791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TOWARDS THE </a:t>
            </a:r>
            <a:r>
              <a:rPr lang="en-US" dirty="0" smtClean="0">
                <a:solidFill>
                  <a:srgbClr val="FF0000"/>
                </a:solidFill>
              </a:rPr>
              <a:t>CENTER</a:t>
            </a:r>
            <a:r>
              <a:rPr lang="en-US" dirty="0" smtClean="0"/>
              <a:t>! </a:t>
            </a:r>
            <a:r>
              <a:rPr lang="en-US" dirty="0" smtClean="0">
                <a:solidFill>
                  <a:srgbClr val="0070C0"/>
                </a:solidFill>
              </a:rPr>
              <a:t>ALWAYS, ALWAYS, ALWAYS!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39001" y="40386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P.S.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c </a:t>
            </a:r>
            <a:r>
              <a:rPr lang="en-US" dirty="0" smtClean="0"/>
              <a:t> and V</a:t>
            </a:r>
            <a:r>
              <a:rPr lang="en-US" baseline="-25000" dirty="0" smtClean="0"/>
              <a:t>c</a:t>
            </a:r>
          </a:p>
          <a:p>
            <a:r>
              <a:rPr lang="en-US" dirty="0" smtClean="0"/>
              <a:t>are at 90°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7" grpId="0" animBg="1"/>
      <p:bldP spid="8" grpId="0"/>
      <p:bldP spid="9" grpId="0" animBg="1"/>
      <p:bldP spid="12" grpId="0"/>
      <p:bldP spid="15" grpId="0"/>
      <p:bldP spid="16" grpId="0"/>
      <p:bldP spid="16" grpId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C. FORMULAS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V</a:t>
            </a:r>
            <a:r>
              <a:rPr lang="en-US" sz="3600" baseline="-25000" dirty="0" smtClean="0"/>
              <a:t>c </a:t>
            </a:r>
            <a:r>
              <a:rPr lang="en-US" sz="3600" dirty="0" smtClean="0"/>
              <a:t> = </a:t>
            </a:r>
            <a:r>
              <a:rPr lang="en-US" sz="4400" u="sng" dirty="0" smtClean="0"/>
              <a:t>2</a:t>
            </a:r>
            <a:r>
              <a:rPr lang="el-GR" sz="4400" u="sng" dirty="0" smtClean="0"/>
              <a:t>π</a:t>
            </a:r>
            <a:r>
              <a:rPr lang="en-US" sz="4000" u="sng" dirty="0" smtClean="0"/>
              <a:t>r</a:t>
            </a:r>
            <a:endParaRPr lang="en-US" sz="3400" u="sng" dirty="0" smtClean="0"/>
          </a:p>
          <a:p>
            <a:pPr lvl="1">
              <a:buNone/>
            </a:pPr>
            <a:r>
              <a:rPr lang="en-US" sz="3200" dirty="0" smtClean="0"/>
              <a:t>		       t</a:t>
            </a:r>
          </a:p>
          <a:p>
            <a:pPr lvl="1">
              <a:buNone/>
            </a:pPr>
            <a:r>
              <a:rPr lang="en-US" sz="3600" dirty="0" smtClean="0"/>
              <a:t>V</a:t>
            </a:r>
            <a:r>
              <a:rPr lang="en-US" sz="3600" baseline="-25000" dirty="0" smtClean="0"/>
              <a:t>c </a:t>
            </a:r>
            <a:r>
              <a:rPr lang="en-US" sz="3600" dirty="0" smtClean="0"/>
              <a:t> is called centripetal velocity</a:t>
            </a:r>
          </a:p>
          <a:p>
            <a:pPr>
              <a:buNone/>
            </a:pPr>
            <a:endParaRPr lang="en-US" sz="3400" dirty="0" smtClean="0"/>
          </a:p>
          <a:p>
            <a:r>
              <a:rPr lang="en-US" sz="3600" dirty="0" smtClean="0"/>
              <a:t>a</a:t>
            </a:r>
            <a:r>
              <a:rPr lang="en-US" sz="3600" baseline="-25000" dirty="0" smtClean="0"/>
              <a:t>c</a:t>
            </a:r>
            <a:r>
              <a:rPr lang="en-US" sz="3600" dirty="0" smtClean="0"/>
              <a:t> = v</a:t>
            </a:r>
            <a:r>
              <a:rPr lang="en-US" sz="3600" baseline="-25000" dirty="0" smtClean="0"/>
              <a:t>c</a:t>
            </a:r>
            <a:r>
              <a:rPr lang="en-US" sz="3600" baseline="30000" dirty="0" smtClean="0"/>
              <a:t>2</a:t>
            </a:r>
          </a:p>
          <a:p>
            <a:pPr>
              <a:buNone/>
            </a:pPr>
            <a:r>
              <a:rPr lang="en-US" sz="3600" baseline="30000" dirty="0" smtClean="0"/>
              <a:t>		</a:t>
            </a:r>
            <a:r>
              <a:rPr lang="en-US" sz="3600" dirty="0" smtClean="0"/>
              <a:t>   r</a:t>
            </a:r>
          </a:p>
          <a:p>
            <a:pPr>
              <a:buNone/>
            </a:pPr>
            <a:r>
              <a:rPr lang="en-US" sz="3400" dirty="0" smtClean="0"/>
              <a:t>	  a</a:t>
            </a:r>
            <a:r>
              <a:rPr lang="en-US" sz="3400" baseline="-25000" dirty="0" smtClean="0"/>
              <a:t>c</a:t>
            </a:r>
            <a:r>
              <a:rPr lang="en-US" sz="3400" dirty="0" smtClean="0"/>
              <a:t> is called centripetal acceleration</a:t>
            </a:r>
          </a:p>
          <a:p>
            <a:pPr>
              <a:buNone/>
            </a:pPr>
            <a:endParaRPr lang="en-US" sz="34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600200" y="4876800"/>
            <a:ext cx="838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II. Centripetal Force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According to Newton’s 2</a:t>
            </a:r>
            <a:r>
              <a:rPr lang="en-US" sz="4000" baseline="30000" dirty="0" smtClean="0"/>
              <a:t>nd</a:t>
            </a:r>
            <a:r>
              <a:rPr lang="en-US" sz="4000" dirty="0" smtClean="0"/>
              <a:t> Law</a:t>
            </a:r>
          </a:p>
          <a:p>
            <a:pPr lvl="1"/>
            <a:r>
              <a:rPr lang="en-US" sz="3800" dirty="0" smtClean="0"/>
              <a:t>F= ma</a:t>
            </a:r>
          </a:p>
          <a:p>
            <a:pPr lvl="2"/>
            <a:r>
              <a:rPr lang="en-US" sz="3500" dirty="0" smtClean="0"/>
              <a:t>So, F</a:t>
            </a:r>
            <a:r>
              <a:rPr lang="en-US" sz="3500" baseline="-25000" dirty="0" smtClean="0"/>
              <a:t>c</a:t>
            </a:r>
            <a:r>
              <a:rPr lang="en-US" sz="3500" dirty="0" smtClean="0"/>
              <a:t> = ma</a:t>
            </a:r>
            <a:r>
              <a:rPr lang="en-US" sz="3500" baseline="-25000" dirty="0" smtClean="0"/>
              <a:t>c</a:t>
            </a:r>
            <a:r>
              <a:rPr lang="en-US" sz="3500" dirty="0" smtClean="0"/>
              <a:t>  </a:t>
            </a:r>
          </a:p>
          <a:p>
            <a:pPr lvl="2"/>
            <a:r>
              <a:rPr lang="en-US" sz="3500" dirty="0" smtClean="0"/>
              <a:t>Or, F</a:t>
            </a:r>
            <a:r>
              <a:rPr lang="en-US" sz="3500" baseline="-25000" dirty="0" smtClean="0"/>
              <a:t>c </a:t>
            </a:r>
            <a:r>
              <a:rPr lang="en-US" sz="3500" dirty="0" smtClean="0"/>
              <a:t> = mv</a:t>
            </a:r>
            <a:r>
              <a:rPr lang="en-US" sz="3500" baseline="-25000" dirty="0" smtClean="0"/>
              <a:t>c</a:t>
            </a:r>
            <a:r>
              <a:rPr lang="en-US" sz="3500" baseline="30000" dirty="0" smtClean="0"/>
              <a:t>2</a:t>
            </a:r>
          </a:p>
          <a:p>
            <a:pPr lvl="2">
              <a:buNone/>
            </a:pPr>
            <a:r>
              <a:rPr lang="en-US" sz="3500" baseline="30000" dirty="0" smtClean="0"/>
              <a:t>			</a:t>
            </a:r>
            <a:r>
              <a:rPr lang="en-US" sz="4800" baseline="30000" dirty="0" smtClean="0"/>
              <a:t>r</a:t>
            </a:r>
          </a:p>
          <a:p>
            <a:pPr lvl="2"/>
            <a:r>
              <a:rPr lang="en-US" sz="4800" baseline="30000" dirty="0" smtClean="0"/>
              <a:t>Centripetal Force </a:t>
            </a:r>
            <a:r>
              <a:rPr lang="en-US" sz="4800" baseline="30000" dirty="0" smtClean="0">
                <a:solidFill>
                  <a:srgbClr val="FF0000"/>
                </a:solidFill>
              </a:rPr>
              <a:t>ALWAYS </a:t>
            </a:r>
            <a:r>
              <a:rPr lang="en-US" sz="4800" baseline="30000" dirty="0" smtClean="0"/>
              <a:t>goes toward the center due to Newton’s 2nd Law.</a:t>
            </a:r>
            <a:endParaRPr lang="en-US" sz="35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971800" y="4343400"/>
            <a:ext cx="914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III. Centrifugal Force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“fake” force.</a:t>
            </a:r>
          </a:p>
          <a:p>
            <a:r>
              <a:rPr lang="en-US" sz="3200" dirty="0" smtClean="0"/>
              <a:t>You are in a ride that goes in a circle. You feel like you are pushing against your seat.</a:t>
            </a:r>
          </a:p>
          <a:p>
            <a:pPr lvl="1"/>
            <a:r>
              <a:rPr lang="en-US" sz="3000" dirty="0" smtClean="0"/>
              <a:t>You are not</a:t>
            </a:r>
          </a:p>
          <a:p>
            <a:pPr lvl="1"/>
            <a:r>
              <a:rPr lang="en-US" sz="3000" dirty="0" smtClean="0"/>
              <a:t>It is your </a:t>
            </a:r>
            <a:r>
              <a:rPr lang="en-US" sz="3000" dirty="0" smtClean="0"/>
              <a:t>inertia</a:t>
            </a:r>
            <a:r>
              <a:rPr lang="en-US" sz="3000" dirty="0" smtClean="0"/>
              <a:t>……it is not a force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IV. Law of Gravitation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Bob Newton Came up with it.</a:t>
            </a:r>
          </a:p>
          <a:p>
            <a:r>
              <a:rPr lang="en-US" sz="2800" dirty="0" smtClean="0"/>
              <a:t>The myth was he was hit in the head with an apple.</a:t>
            </a:r>
          </a:p>
          <a:p>
            <a:pPr lvl="1"/>
            <a:r>
              <a:rPr lang="en-US" dirty="0" smtClean="0"/>
              <a:t>Didn’t use an apple, used the moon.</a:t>
            </a:r>
          </a:p>
          <a:p>
            <a:pPr lvl="1"/>
            <a:r>
              <a:rPr lang="en-US" dirty="0" smtClean="0"/>
              <a:t>The moon is falling to Earth due to gravity</a:t>
            </a:r>
          </a:p>
          <a:p>
            <a:pPr lvl="1"/>
            <a:r>
              <a:rPr lang="en-US" dirty="0" smtClean="0"/>
              <a:t>The Earth is being pulled to the moon with the same gravity</a:t>
            </a:r>
          </a:p>
          <a:p>
            <a:pPr lvl="1"/>
            <a:r>
              <a:rPr lang="en-US" dirty="0" smtClean="0"/>
              <a:t>Why?</a:t>
            </a:r>
          </a:p>
          <a:p>
            <a:pPr lvl="2"/>
            <a:r>
              <a:rPr lang="en-US" dirty="0" smtClean="0"/>
              <a:t>NEWTON’S 3</a:t>
            </a:r>
            <a:r>
              <a:rPr lang="en-US" baseline="30000" dirty="0" smtClean="0"/>
              <a:t>rd</a:t>
            </a:r>
            <a:r>
              <a:rPr lang="en-US" dirty="0" smtClean="0"/>
              <a:t> Law</a:t>
            </a:r>
          </a:p>
          <a:p>
            <a:r>
              <a:rPr lang="en-US" dirty="0" smtClean="0"/>
              <a:t>Newton found out that the gravity is dependent upon the </a:t>
            </a:r>
            <a:r>
              <a:rPr lang="en-US" dirty="0" smtClean="0">
                <a:solidFill>
                  <a:srgbClr val="FF0000"/>
                </a:solidFill>
              </a:rPr>
              <a:t>mass</a:t>
            </a:r>
            <a:r>
              <a:rPr lang="en-US" dirty="0" smtClean="0"/>
              <a:t> of the two objects and the </a:t>
            </a:r>
            <a:r>
              <a:rPr lang="en-US" dirty="0" smtClean="0">
                <a:solidFill>
                  <a:srgbClr val="FF0000"/>
                </a:solidFill>
              </a:rPr>
              <a:t>distance </a:t>
            </a:r>
            <a:r>
              <a:rPr lang="en-US" dirty="0" smtClean="0"/>
              <a:t>between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B. FORMULA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6600" dirty="0" smtClean="0"/>
              <a:t>F</a:t>
            </a:r>
            <a:r>
              <a:rPr lang="en-US" sz="6600" baseline="-25000" dirty="0" smtClean="0"/>
              <a:t>g</a:t>
            </a:r>
            <a:r>
              <a:rPr lang="en-US" sz="6600" dirty="0" smtClean="0"/>
              <a:t> = Gm</a:t>
            </a:r>
            <a:r>
              <a:rPr lang="en-US" sz="6600" baseline="-25000" dirty="0" smtClean="0"/>
              <a:t>1</a:t>
            </a:r>
            <a:r>
              <a:rPr lang="en-US" sz="6600" dirty="0" smtClean="0"/>
              <a:t>m</a:t>
            </a:r>
            <a:r>
              <a:rPr lang="en-US" sz="6600" baseline="-25000" dirty="0" smtClean="0"/>
              <a:t>2</a:t>
            </a:r>
          </a:p>
          <a:p>
            <a:pPr algn="ctr">
              <a:buNone/>
            </a:pPr>
            <a:r>
              <a:rPr lang="en-US" sz="6600" baseline="-25000" dirty="0" smtClean="0"/>
              <a:t> </a:t>
            </a:r>
            <a:r>
              <a:rPr lang="en-US" sz="6600" dirty="0" smtClean="0"/>
              <a:t>      r</a:t>
            </a:r>
            <a:r>
              <a:rPr lang="en-US" sz="6600" baseline="30000" dirty="0" smtClean="0"/>
              <a:t>2</a:t>
            </a:r>
          </a:p>
          <a:p>
            <a:r>
              <a:rPr lang="en-US" sz="3200" dirty="0" smtClean="0"/>
              <a:t>m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and m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are the masses of the two objects</a:t>
            </a:r>
          </a:p>
          <a:p>
            <a:r>
              <a:rPr lang="en-US" sz="3200" dirty="0" smtClean="0"/>
              <a:t>r is the distance between the centers of the two objects.</a:t>
            </a:r>
          </a:p>
          <a:p>
            <a:r>
              <a:rPr lang="en-US" sz="3200" dirty="0" smtClean="0"/>
              <a:t>G= gravitational constant = 6.67 x 10</a:t>
            </a:r>
            <a:r>
              <a:rPr lang="en-US" sz="3200" baseline="30000" dirty="0" smtClean="0"/>
              <a:t>-11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19600" y="3200400"/>
            <a:ext cx="2514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58000" y="9144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By the way, This equation works anywhere in the universe.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C. On any object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Acceleration (gravity-g) on any object in the universe:</a:t>
            </a:r>
          </a:p>
          <a:p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g= </a:t>
            </a:r>
            <a:r>
              <a:rPr lang="en-US" sz="3600" u="sng" dirty="0" smtClean="0"/>
              <a:t>Gm</a:t>
            </a:r>
          </a:p>
          <a:p>
            <a:pPr marL="0" indent="0" algn="ctr">
              <a:buNone/>
            </a:pPr>
            <a:r>
              <a:rPr lang="en-US" sz="3600" dirty="0" smtClean="0"/>
              <a:t>    r</a:t>
            </a:r>
            <a:r>
              <a:rPr lang="en-US" sz="3600" baseline="30000" dirty="0" smtClean="0"/>
              <a:t>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6016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454</TotalTime>
  <Words>371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Flow</vt:lpstr>
      <vt:lpstr>Fc and Fg </vt:lpstr>
      <vt:lpstr>Circular Motion </vt:lpstr>
      <vt:lpstr>B. Direction is important</vt:lpstr>
      <vt:lpstr>C. FORMULAS</vt:lpstr>
      <vt:lpstr>II. Centripetal Force</vt:lpstr>
      <vt:lpstr>III. Centrifugal Force</vt:lpstr>
      <vt:lpstr>IV. Law of Gravitation</vt:lpstr>
      <vt:lpstr>B. FORMULA</vt:lpstr>
      <vt:lpstr>C. On any object </vt:lpstr>
      <vt:lpstr>D. Example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 and Fg </dc:title>
  <dc:creator>pete</dc:creator>
  <cp:lastModifiedBy>Modine, Paul S.</cp:lastModifiedBy>
  <cp:revision>11</cp:revision>
  <dcterms:created xsi:type="dcterms:W3CDTF">2010-10-19T17:43:07Z</dcterms:created>
  <dcterms:modified xsi:type="dcterms:W3CDTF">2017-10-25T18:02:53Z</dcterms:modified>
</cp:coreProperties>
</file>