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3554-0B37-4FD1-8E49-8C67AADB0E50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10B81-A266-4F06-9F62-DAB7F609E5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3554-0B37-4FD1-8E49-8C67AADB0E50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10B81-A266-4F06-9F62-DAB7F609E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3554-0B37-4FD1-8E49-8C67AADB0E50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10B81-A266-4F06-9F62-DAB7F609E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3554-0B37-4FD1-8E49-8C67AADB0E50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10B81-A266-4F06-9F62-DAB7F609E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3554-0B37-4FD1-8E49-8C67AADB0E50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A110B81-A266-4F06-9F62-DAB7F609E5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3554-0B37-4FD1-8E49-8C67AADB0E50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10B81-A266-4F06-9F62-DAB7F609E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3554-0B37-4FD1-8E49-8C67AADB0E50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10B81-A266-4F06-9F62-DAB7F609E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3554-0B37-4FD1-8E49-8C67AADB0E50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10B81-A266-4F06-9F62-DAB7F609E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3554-0B37-4FD1-8E49-8C67AADB0E50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10B81-A266-4F06-9F62-DAB7F609E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3554-0B37-4FD1-8E49-8C67AADB0E50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10B81-A266-4F06-9F62-DAB7F609E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3554-0B37-4FD1-8E49-8C67AADB0E50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10B81-A266-4F06-9F62-DAB7F609E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003554-0B37-4FD1-8E49-8C67AADB0E50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A110B81-A266-4F06-9F62-DAB7F609E5B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FORCES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(insert scary music here)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Newton’s 2</a:t>
            </a:r>
            <a:r>
              <a:rPr lang="en-US" sz="4400" baseline="30000" dirty="0" smtClean="0"/>
              <a:t>nd</a:t>
            </a:r>
            <a:r>
              <a:rPr lang="en-US" sz="4400" dirty="0" smtClean="0"/>
              <a:t> Law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1600200"/>
            <a:ext cx="8001000" cy="464819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If there is no net force, there is no acceleration.</a:t>
            </a:r>
          </a:p>
          <a:p>
            <a:r>
              <a:rPr lang="en-US" sz="4000" dirty="0" smtClean="0"/>
              <a:t>If there is an unbalanced force, there must be an acceleration.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dirty="0" smtClean="0"/>
              <a:t>B. Weight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Weight is the pull of gravity on an object.</a:t>
            </a:r>
          </a:p>
          <a:p>
            <a:r>
              <a:rPr lang="en-US" sz="3600" dirty="0" smtClean="0"/>
              <a:t>Weight and mass are </a:t>
            </a:r>
            <a:r>
              <a:rPr lang="en-US" sz="3600" dirty="0" smtClean="0">
                <a:solidFill>
                  <a:srgbClr val="FF0000"/>
                </a:solidFill>
              </a:rPr>
              <a:t>not </a:t>
            </a:r>
            <a:r>
              <a:rPr lang="en-US" sz="3600" dirty="0" smtClean="0"/>
              <a:t>the same thing.</a:t>
            </a:r>
          </a:p>
          <a:p>
            <a:pPr lvl="1"/>
            <a:r>
              <a:rPr lang="en-US" sz="3400" dirty="0" smtClean="0"/>
              <a:t>Weight is a force</a:t>
            </a:r>
          </a:p>
          <a:p>
            <a:pPr lvl="1"/>
            <a:r>
              <a:rPr lang="en-US" sz="3400" dirty="0" smtClean="0"/>
              <a:t>F = ma</a:t>
            </a:r>
          </a:p>
          <a:p>
            <a:pPr lvl="2"/>
            <a:r>
              <a:rPr lang="en-US" sz="3000" dirty="0" smtClean="0"/>
              <a:t>a = 9.8 m/s</a:t>
            </a:r>
            <a:r>
              <a:rPr lang="en-US" sz="3000" baseline="30000" dirty="0" smtClean="0"/>
              <a:t>2</a:t>
            </a:r>
            <a:r>
              <a:rPr lang="en-US" sz="3000" dirty="0" smtClean="0"/>
              <a:t> only on Earth = g</a:t>
            </a:r>
          </a:p>
          <a:p>
            <a:pPr lvl="2"/>
            <a:r>
              <a:rPr lang="en-US" sz="3000" dirty="0" smtClean="0"/>
              <a:t>So, W = mg</a:t>
            </a:r>
          </a:p>
          <a:p>
            <a:pPr lvl="2"/>
            <a:r>
              <a:rPr lang="en-US" sz="3000" dirty="0" smtClean="0"/>
              <a:t>Calculate YOUR weight on Earth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dirty="0" smtClean="0"/>
              <a:t>I. Forces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/>
              <a:t>A push or pull on an object.</a:t>
            </a:r>
          </a:p>
          <a:p>
            <a:pPr lvl="1"/>
            <a:r>
              <a:rPr lang="en-US" sz="4400" dirty="0" smtClean="0"/>
              <a:t>It is a vector</a:t>
            </a:r>
          </a:p>
          <a:p>
            <a:pPr lvl="1"/>
            <a:r>
              <a:rPr lang="en-US" sz="4400" dirty="0" smtClean="0"/>
              <a:t>All vector rules apply</a:t>
            </a:r>
          </a:p>
          <a:p>
            <a:pPr lvl="1"/>
            <a:r>
              <a:rPr lang="en-US" sz="4400" dirty="0" smtClean="0"/>
              <a:t>Measured in </a:t>
            </a:r>
            <a:r>
              <a:rPr lang="en-US" sz="4400" dirty="0" err="1" smtClean="0"/>
              <a:t>Newtons</a:t>
            </a:r>
            <a:r>
              <a:rPr lang="en-US" sz="4400" dirty="0" smtClean="0"/>
              <a:t> (N)</a:t>
            </a:r>
          </a:p>
          <a:p>
            <a:pPr lvl="2"/>
            <a:r>
              <a:rPr lang="en-US" sz="4200" dirty="0" smtClean="0"/>
              <a:t>Why?</a:t>
            </a:r>
          </a:p>
          <a:p>
            <a:pPr lvl="3"/>
            <a:r>
              <a:rPr lang="en-US" sz="4000" dirty="0" smtClean="0"/>
              <a:t>Named after Bob Newton </a:t>
            </a:r>
            <a:endParaRPr lang="en-US" sz="4000" dirty="0"/>
          </a:p>
        </p:txBody>
      </p:sp>
      <p:sp>
        <p:nvSpPr>
          <p:cNvPr id="4" name="Right Arrow 3"/>
          <p:cNvSpPr/>
          <p:nvPr/>
        </p:nvSpPr>
        <p:spPr>
          <a:xfrm>
            <a:off x="4800600" y="2590800"/>
            <a:ext cx="2895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dirty="0" smtClean="0"/>
              <a:t>B. Contact Forces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When the applied force is touching the object.</a:t>
            </a:r>
          </a:p>
          <a:p>
            <a:pPr lvl="2"/>
            <a:r>
              <a:rPr lang="en-US" sz="3800" dirty="0" smtClean="0"/>
              <a:t>Friction        </a:t>
            </a:r>
          </a:p>
          <a:p>
            <a:pPr lvl="2"/>
            <a:r>
              <a:rPr lang="en-US" sz="3800" dirty="0" smtClean="0"/>
              <a:t>Tension</a:t>
            </a:r>
          </a:p>
          <a:p>
            <a:pPr lvl="2"/>
            <a:r>
              <a:rPr lang="en-US" sz="3800" dirty="0" smtClean="0"/>
              <a:t>Wind Resistance</a:t>
            </a:r>
          </a:p>
          <a:p>
            <a:pPr lvl="2">
              <a:buNone/>
            </a:pPr>
            <a:r>
              <a:rPr lang="en-US" sz="38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dirty="0" smtClean="0"/>
              <a:t>C. Field Forces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When a force is not touching.</a:t>
            </a:r>
          </a:p>
          <a:p>
            <a:pPr lvl="1"/>
            <a:r>
              <a:rPr lang="en-US" sz="3600" dirty="0" smtClean="0"/>
              <a:t>Magnetism</a:t>
            </a:r>
          </a:p>
          <a:p>
            <a:pPr lvl="1"/>
            <a:r>
              <a:rPr lang="en-US" sz="3600" dirty="0" smtClean="0"/>
              <a:t>Gravity </a:t>
            </a:r>
          </a:p>
          <a:p>
            <a:pPr lvl="1"/>
            <a:r>
              <a:rPr lang="en-US" sz="3600" dirty="0" smtClean="0"/>
              <a:t>Electrical</a:t>
            </a:r>
          </a:p>
          <a:p>
            <a:pPr lvl="1"/>
            <a:endParaRPr lang="en-US" sz="3600" dirty="0" smtClean="0"/>
          </a:p>
          <a:p>
            <a:pPr lvl="1"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D. Free Body Diagram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 drawing of the forces acting on an object.</a:t>
            </a:r>
          </a:p>
          <a:p>
            <a:pPr lvl="1"/>
            <a:r>
              <a:rPr lang="en-US" sz="4000" dirty="0" smtClean="0"/>
              <a:t>Ex. 2 </a:t>
            </a:r>
            <a:r>
              <a:rPr lang="en-US" sz="4000" dirty="0" smtClean="0"/>
              <a:t>students </a:t>
            </a:r>
            <a:r>
              <a:rPr lang="en-US" sz="4000" dirty="0" smtClean="0"/>
              <a:t>are pulling on a rope with 5 N of force each.</a:t>
            </a:r>
          </a:p>
          <a:p>
            <a:pPr lvl="2">
              <a:buNone/>
            </a:pPr>
            <a:endParaRPr lang="en-US" sz="3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0" y="4953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590800" y="5410200"/>
            <a:ext cx="1828800" cy="0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429000" y="4800600"/>
            <a:ext cx="671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 N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5715000" y="5410200"/>
            <a:ext cx="1752600" cy="1588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553200" y="5943600"/>
            <a:ext cx="671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 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002" name="Object 2"/>
          <p:cNvGraphicFramePr>
            <a:graphicFrameLocks noChangeAspect="1"/>
          </p:cNvGraphicFramePr>
          <p:nvPr/>
        </p:nvGraphicFramePr>
        <p:xfrm>
          <a:off x="2163763" y="3906838"/>
          <a:ext cx="5715000" cy="185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Photo Editor Photo" r:id="rId3" imgW="3247619" imgH="1324160" progId="MSPhotoEd.3">
                  <p:embed/>
                </p:oleObj>
              </mc:Choice>
              <mc:Fallback>
                <p:oleObj name="Photo Editor Photo" r:id="rId3" imgW="3247619" imgH="1324160" progId="MSPhotoEd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20177"/>
                      <a:stretch>
                        <a:fillRect/>
                      </a:stretch>
                    </p:blipFill>
                    <p:spPr bwMode="auto">
                      <a:xfrm>
                        <a:off x="2163763" y="3906838"/>
                        <a:ext cx="5715000" cy="1858962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0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E.  Net Force</a:t>
            </a:r>
            <a:endParaRPr lang="en-US" dirty="0"/>
          </a:p>
        </p:txBody>
      </p:sp>
      <p:sp>
        <p:nvSpPr>
          <p:cNvPr id="128004" name="Rectangle 4"/>
          <p:cNvSpPr>
            <a:spLocks noGrp="1" noChangeArrowheads="1"/>
          </p:cNvSpPr>
          <p:nvPr>
            <p:ph idx="1"/>
          </p:nvPr>
        </p:nvSpPr>
        <p:spPr>
          <a:xfrm>
            <a:off x="865136" y="1371600"/>
            <a:ext cx="8099425" cy="4648200"/>
          </a:xfrm>
        </p:spPr>
        <p:txBody>
          <a:bodyPr/>
          <a:lstStyle/>
          <a:p>
            <a:r>
              <a:rPr lang="en-US" sz="3400" b="1" dirty="0">
                <a:solidFill>
                  <a:schemeClr val="folHlink"/>
                </a:solidFill>
              </a:rPr>
              <a:t>Net Force</a:t>
            </a:r>
            <a:endParaRPr lang="en-US" sz="3400" dirty="0"/>
          </a:p>
          <a:p>
            <a:pPr lvl="1">
              <a:spcBef>
                <a:spcPct val="10000"/>
              </a:spcBef>
            </a:pPr>
            <a:r>
              <a:rPr lang="en-US" sz="3400" dirty="0" smtClean="0"/>
              <a:t>Total force on an object</a:t>
            </a:r>
          </a:p>
          <a:p>
            <a:pPr lvl="1">
              <a:spcBef>
                <a:spcPct val="10000"/>
              </a:spcBef>
            </a:pPr>
            <a:r>
              <a:rPr lang="en-US" sz="3400" dirty="0" smtClean="0"/>
              <a:t>Use vector addition to find net force</a:t>
            </a:r>
            <a:endParaRPr lang="en-US" sz="3400" dirty="0"/>
          </a:p>
        </p:txBody>
      </p:sp>
      <p:sp>
        <p:nvSpPr>
          <p:cNvPr id="128005" name="Line 5"/>
          <p:cNvSpPr>
            <a:spLocks noChangeShapeType="1"/>
          </p:cNvSpPr>
          <p:nvPr/>
        </p:nvSpPr>
        <p:spPr bwMode="auto">
          <a:xfrm>
            <a:off x="3546475" y="5000625"/>
            <a:ext cx="2349500" cy="0"/>
          </a:xfrm>
          <a:prstGeom prst="line">
            <a:avLst/>
          </a:prstGeom>
          <a:noFill/>
          <a:ln w="57150">
            <a:solidFill>
              <a:srgbClr val="663300"/>
            </a:solidFill>
            <a:round/>
            <a:headEnd/>
            <a:tailEnd type="triangle" w="med" len="med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8006" name="Line 6"/>
          <p:cNvSpPr>
            <a:spLocks noChangeShapeType="1"/>
          </p:cNvSpPr>
          <p:nvPr/>
        </p:nvSpPr>
        <p:spPr bwMode="auto">
          <a:xfrm flipH="1">
            <a:off x="1208088" y="5694363"/>
            <a:ext cx="1330325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8007" name="Line 7"/>
          <p:cNvSpPr>
            <a:spLocks noChangeShapeType="1"/>
          </p:cNvSpPr>
          <p:nvPr/>
        </p:nvSpPr>
        <p:spPr bwMode="auto">
          <a:xfrm>
            <a:off x="2981325" y="4794250"/>
            <a:ext cx="0" cy="1458913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8008" name="Line 8"/>
          <p:cNvSpPr>
            <a:spLocks noChangeShapeType="1"/>
          </p:cNvSpPr>
          <p:nvPr/>
        </p:nvSpPr>
        <p:spPr bwMode="auto">
          <a:xfrm flipV="1">
            <a:off x="3546475" y="4565650"/>
            <a:ext cx="1019175" cy="127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8009" name="Text Box 9"/>
          <p:cNvSpPr txBox="1">
            <a:spLocks noChangeArrowheads="1"/>
          </p:cNvSpPr>
          <p:nvPr/>
        </p:nvSpPr>
        <p:spPr bwMode="auto">
          <a:xfrm>
            <a:off x="763588" y="4918075"/>
            <a:ext cx="137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kumimoji="0" lang="en-US" sz="3400" b="1">
                <a:solidFill>
                  <a:schemeClr val="folHlink"/>
                </a:solidFill>
              </a:rPr>
              <a:t>F</a:t>
            </a:r>
            <a:r>
              <a:rPr kumimoji="0" lang="en-US" sz="3400" b="1" baseline="-25000">
                <a:solidFill>
                  <a:schemeClr val="folHlink"/>
                </a:solidFill>
              </a:rPr>
              <a:t>friction</a:t>
            </a:r>
            <a:endParaRPr kumimoji="0" lang="en-US" sz="3400" b="1">
              <a:solidFill>
                <a:schemeClr val="folHlink"/>
              </a:solidFill>
            </a:endParaRPr>
          </a:p>
        </p:txBody>
      </p:sp>
      <p:sp>
        <p:nvSpPr>
          <p:cNvPr id="128010" name="Text Box 10"/>
          <p:cNvSpPr txBox="1">
            <a:spLocks noChangeArrowheads="1"/>
          </p:cNvSpPr>
          <p:nvPr/>
        </p:nvSpPr>
        <p:spPr bwMode="auto">
          <a:xfrm>
            <a:off x="2668588" y="6194425"/>
            <a:ext cx="615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kumimoji="0" lang="en-US" sz="3400" b="1">
                <a:solidFill>
                  <a:srgbClr val="00FF00"/>
                </a:solidFill>
              </a:rPr>
              <a:t>W</a:t>
            </a:r>
            <a:endParaRPr kumimoji="0" lang="en-US" sz="3400" b="1">
              <a:solidFill>
                <a:schemeClr val="folHlink"/>
              </a:solidFill>
            </a:endParaRPr>
          </a:p>
        </p:txBody>
      </p:sp>
      <p:sp>
        <p:nvSpPr>
          <p:cNvPr id="128011" name="Text Box 11"/>
          <p:cNvSpPr txBox="1">
            <a:spLocks noChangeArrowheads="1"/>
          </p:cNvSpPr>
          <p:nvPr/>
        </p:nvSpPr>
        <p:spPr bwMode="auto">
          <a:xfrm>
            <a:off x="4100513" y="4943475"/>
            <a:ext cx="933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kumimoji="0" lang="en-US" sz="3400" b="1">
                <a:solidFill>
                  <a:srgbClr val="663300"/>
                </a:solidFill>
              </a:rPr>
              <a:t>F</a:t>
            </a:r>
            <a:r>
              <a:rPr kumimoji="0" lang="en-US" sz="3400" b="1" baseline="-25000">
                <a:solidFill>
                  <a:srgbClr val="663300"/>
                </a:solidFill>
              </a:rPr>
              <a:t>pull</a:t>
            </a:r>
            <a:endParaRPr kumimoji="0" lang="en-US" sz="3400" b="1">
              <a:solidFill>
                <a:srgbClr val="663300"/>
              </a:solidFill>
            </a:endParaRPr>
          </a:p>
        </p:txBody>
      </p:sp>
      <p:sp>
        <p:nvSpPr>
          <p:cNvPr id="128012" name="Text Box 12"/>
          <p:cNvSpPr txBox="1">
            <a:spLocks noChangeArrowheads="1"/>
          </p:cNvSpPr>
          <p:nvPr/>
        </p:nvSpPr>
        <p:spPr bwMode="auto">
          <a:xfrm>
            <a:off x="3792538" y="3843338"/>
            <a:ext cx="836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kumimoji="0" lang="en-US" sz="3400" b="1">
                <a:solidFill>
                  <a:srgbClr val="000000"/>
                </a:solidFill>
              </a:rPr>
              <a:t>F</a:t>
            </a:r>
            <a:r>
              <a:rPr kumimoji="0" lang="en-US" sz="3400" b="1" baseline="-25000">
                <a:solidFill>
                  <a:srgbClr val="000000"/>
                </a:solidFill>
              </a:rPr>
              <a:t>net</a:t>
            </a:r>
            <a:endParaRPr kumimoji="0" lang="en-US" sz="3400" b="1">
              <a:solidFill>
                <a:srgbClr val="000000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600325" y="5632450"/>
            <a:ext cx="790575" cy="731838"/>
            <a:chOff x="1638" y="3462"/>
            <a:chExt cx="498" cy="461"/>
          </a:xfrm>
        </p:grpSpPr>
        <p:sp>
          <p:nvSpPr>
            <p:cNvPr id="128014" name="Line 14"/>
            <p:cNvSpPr>
              <a:spLocks noChangeShapeType="1"/>
            </p:cNvSpPr>
            <p:nvPr/>
          </p:nvSpPr>
          <p:spPr bwMode="auto">
            <a:xfrm flipV="1">
              <a:off x="1638" y="3462"/>
              <a:ext cx="0" cy="461"/>
            </a:xfrm>
            <a:prstGeom prst="line">
              <a:avLst/>
            </a:prstGeom>
            <a:noFill/>
            <a:ln w="57150">
              <a:solidFill>
                <a:srgbClr val="FFCCFF"/>
              </a:solidFill>
              <a:round/>
              <a:headEnd/>
              <a:tailEnd type="triangle" w="med" len="sm"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28015" name="Line 15"/>
            <p:cNvSpPr>
              <a:spLocks noChangeShapeType="1"/>
            </p:cNvSpPr>
            <p:nvPr/>
          </p:nvSpPr>
          <p:spPr bwMode="auto">
            <a:xfrm flipV="1">
              <a:off x="2136" y="3462"/>
              <a:ext cx="0" cy="461"/>
            </a:xfrm>
            <a:prstGeom prst="line">
              <a:avLst/>
            </a:prstGeom>
            <a:noFill/>
            <a:ln w="57150">
              <a:solidFill>
                <a:srgbClr val="FFCCFF"/>
              </a:solidFill>
              <a:round/>
              <a:headEnd/>
              <a:tailEnd type="triangle" w="med" len="sm"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041525" y="5780088"/>
            <a:ext cx="1905000" cy="609600"/>
            <a:chOff x="1286" y="3555"/>
            <a:chExt cx="1200" cy="384"/>
          </a:xfrm>
        </p:grpSpPr>
        <p:sp>
          <p:nvSpPr>
            <p:cNvPr id="128017" name="Text Box 17"/>
            <p:cNvSpPr txBox="1">
              <a:spLocks noChangeArrowheads="1"/>
            </p:cNvSpPr>
            <p:nvPr/>
          </p:nvSpPr>
          <p:spPr bwMode="auto">
            <a:xfrm>
              <a:off x="2174" y="3555"/>
              <a:ext cx="31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kumimoji="0" lang="en-US" sz="3400" b="1">
                  <a:solidFill>
                    <a:srgbClr val="FFCCFF"/>
                  </a:solidFill>
                </a:rPr>
                <a:t>N</a:t>
              </a:r>
            </a:p>
          </p:txBody>
        </p:sp>
        <p:sp>
          <p:nvSpPr>
            <p:cNvPr id="128018" name="Text Box 18"/>
            <p:cNvSpPr txBox="1">
              <a:spLocks noChangeArrowheads="1"/>
            </p:cNvSpPr>
            <p:nvPr/>
          </p:nvSpPr>
          <p:spPr bwMode="auto">
            <a:xfrm>
              <a:off x="1286" y="3555"/>
              <a:ext cx="31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kumimoji="0" lang="en-US" sz="3400" b="1">
                  <a:solidFill>
                    <a:srgbClr val="FFCCFF"/>
                  </a:solidFill>
                </a:rPr>
                <a:t>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8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28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4" grpId="0" build="p" bldLvl="2" autoUpdateAnimBg="0"/>
      <p:bldP spid="128005" grpId="0" animBg="1"/>
      <p:bldP spid="128006" grpId="0" animBg="1"/>
      <p:bldP spid="128007" grpId="0" animBg="1"/>
      <p:bldP spid="128008" grpId="0" animBg="1"/>
      <p:bldP spid="128009" grpId="0" autoUpdateAnimBg="0"/>
      <p:bldP spid="128010" grpId="0" autoUpdateAnimBg="0"/>
      <p:bldP spid="128011" grpId="0" autoUpdateAnimBg="0"/>
      <p:bldP spid="12801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F. Balanced </a:t>
            </a:r>
            <a:r>
              <a:rPr lang="en-US" dirty="0"/>
              <a:t>Force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295400" y="1371600"/>
            <a:ext cx="6326188" cy="715963"/>
          </a:xfrm>
        </p:spPr>
        <p:txBody>
          <a:bodyPr/>
          <a:lstStyle/>
          <a:p>
            <a:r>
              <a:rPr lang="en-US" sz="3400" b="1" dirty="0">
                <a:solidFill>
                  <a:schemeClr val="folHlink"/>
                </a:solidFill>
              </a:rPr>
              <a:t>Balanced Forces</a:t>
            </a:r>
            <a:endParaRPr lang="en-US" sz="3400" dirty="0"/>
          </a:p>
        </p:txBody>
      </p:sp>
      <p:sp>
        <p:nvSpPr>
          <p:cNvPr id="126981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851400" y="2263775"/>
            <a:ext cx="4140200" cy="4098925"/>
          </a:xfrm>
        </p:spPr>
        <p:txBody>
          <a:bodyPr/>
          <a:lstStyle/>
          <a:p>
            <a:pPr lvl="1">
              <a:spcBef>
                <a:spcPct val="10000"/>
              </a:spcBef>
            </a:pPr>
            <a:r>
              <a:rPr lang="en-US" sz="3400" dirty="0"/>
              <a:t>forces acting on an object that are opposite in direction and equal in size</a:t>
            </a:r>
          </a:p>
          <a:p>
            <a:pPr lvl="1">
              <a:spcBef>
                <a:spcPct val="30000"/>
              </a:spcBef>
            </a:pPr>
            <a:r>
              <a:rPr lang="en-US" sz="3400" dirty="0">
                <a:solidFill>
                  <a:srgbClr val="FF0000"/>
                </a:solidFill>
              </a:rPr>
              <a:t>no change </a:t>
            </a:r>
            <a:r>
              <a:rPr lang="en-US" sz="3400" dirty="0"/>
              <a:t>in velocity</a:t>
            </a:r>
          </a:p>
        </p:txBody>
      </p:sp>
      <p:pic>
        <p:nvPicPr>
          <p:cNvPr id="126980" name="Picture 4" descr="C:\MYDOCU~1\GRAPHICS\PS\BOKTAB.GIF"/>
          <p:cNvPicPr>
            <a:picLocks noChangeAspect="1" noChangeArrowheads="1"/>
          </p:cNvPicPr>
          <p:nvPr/>
        </p:nvPicPr>
        <p:blipFill>
          <a:blip r:embed="rId2"/>
          <a:srcRect l="45161" t="2011" r="3668" b="7591"/>
          <a:stretch>
            <a:fillRect/>
          </a:stretch>
        </p:blipFill>
        <p:spPr bwMode="auto">
          <a:xfrm>
            <a:off x="1479550" y="2119313"/>
            <a:ext cx="3743325" cy="44227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1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dirty="0" smtClean="0"/>
              <a:t>Example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dirty="0" smtClean="0"/>
              <a:t>Three Dogs fight over a toy. One pulls with 7 N E, one pulls 10 N W, and the other pulls with 4 N S. What is the net force on the toy</a:t>
            </a:r>
            <a:r>
              <a:rPr lang="en-US" dirty="0" smtClean="0"/>
              <a:t>? If the toy has a mass of .15 kg, what is the net acceleration?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38600" y="3733800"/>
            <a:ext cx="762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362200" y="4114800"/>
            <a:ext cx="16002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4876800" y="4114800"/>
            <a:ext cx="22098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3962400" y="5105400"/>
            <a:ext cx="9144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67001" y="350520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 N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943600" y="3581400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 N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105400" y="5105400"/>
            <a:ext cx="671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 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12" grpId="0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dirty="0" smtClean="0"/>
              <a:t>II. Newton’s 2</a:t>
            </a:r>
            <a:r>
              <a:rPr lang="en-US" sz="5400" baseline="30000" dirty="0" smtClean="0"/>
              <a:t>nd</a:t>
            </a:r>
            <a:r>
              <a:rPr lang="en-US" sz="5400" dirty="0" smtClean="0"/>
              <a:t> Law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F=ma</a:t>
            </a:r>
          </a:p>
          <a:p>
            <a:pPr lvl="1"/>
            <a:r>
              <a:rPr lang="en-US" sz="3800" dirty="0" smtClean="0"/>
              <a:t>F = force (N)</a:t>
            </a:r>
          </a:p>
          <a:p>
            <a:pPr lvl="1"/>
            <a:r>
              <a:rPr lang="en-US" sz="3800" dirty="0" smtClean="0"/>
              <a:t>m = mass (kg)</a:t>
            </a:r>
          </a:p>
          <a:p>
            <a:pPr lvl="1"/>
            <a:r>
              <a:rPr lang="en-US" sz="3800" dirty="0" smtClean="0"/>
              <a:t>a = acceleration (m/s</a:t>
            </a:r>
            <a:r>
              <a:rPr lang="en-US" sz="3800" baseline="30000" dirty="0" smtClean="0"/>
              <a:t>2</a:t>
            </a:r>
            <a:r>
              <a:rPr lang="en-US" sz="3800" dirty="0" smtClean="0"/>
              <a:t>)</a:t>
            </a:r>
          </a:p>
          <a:p>
            <a:r>
              <a:rPr lang="en-US" sz="3200" dirty="0" smtClean="0"/>
              <a:t>As force increases, acceleration increases.</a:t>
            </a:r>
          </a:p>
          <a:p>
            <a:r>
              <a:rPr lang="en-US" sz="3200" dirty="0" smtClean="0"/>
              <a:t>The more massive something is the more force is required.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442</TotalTime>
  <Words>333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Book Antiqua</vt:lpstr>
      <vt:lpstr>Lucida Sans</vt:lpstr>
      <vt:lpstr>Wingdings</vt:lpstr>
      <vt:lpstr>Wingdings 2</vt:lpstr>
      <vt:lpstr>Wingdings 3</vt:lpstr>
      <vt:lpstr>Apex</vt:lpstr>
      <vt:lpstr>Photo Editor Photo</vt:lpstr>
      <vt:lpstr>FORCES</vt:lpstr>
      <vt:lpstr>I. Forces</vt:lpstr>
      <vt:lpstr>B. Contact Forces</vt:lpstr>
      <vt:lpstr>C. Field Forces</vt:lpstr>
      <vt:lpstr>D. Free Body Diagram</vt:lpstr>
      <vt:lpstr>E.  Net Force</vt:lpstr>
      <vt:lpstr>F. Balanced Force</vt:lpstr>
      <vt:lpstr>Example</vt:lpstr>
      <vt:lpstr>II. Newton’s 2nd Law</vt:lpstr>
      <vt:lpstr>Newton’s 2nd Law</vt:lpstr>
      <vt:lpstr>B. Weight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</dc:title>
  <dc:creator>pete</dc:creator>
  <cp:lastModifiedBy>Modine, Paul S.</cp:lastModifiedBy>
  <cp:revision>9</cp:revision>
  <dcterms:created xsi:type="dcterms:W3CDTF">2010-09-30T17:35:13Z</dcterms:created>
  <dcterms:modified xsi:type="dcterms:W3CDTF">2016-10-05T18:14:14Z</dcterms:modified>
</cp:coreProperties>
</file>