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4BB1F-E78F-414A-A63B-B7C2F68DB643}" type="datetimeFigureOut">
              <a:rPr lang="en-US" smtClean="0"/>
              <a:pPr/>
              <a:t>3/12/2015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66B58-04C8-4D10-986C-F7C04A18D79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4BB1F-E78F-414A-A63B-B7C2F68DB643}" type="datetimeFigureOut">
              <a:rPr lang="en-US" smtClean="0"/>
              <a:pPr/>
              <a:t>3/12/2015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66B58-04C8-4D10-986C-F7C04A18D79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4BB1F-E78F-414A-A63B-B7C2F68DB643}" type="datetimeFigureOut">
              <a:rPr lang="en-US" smtClean="0"/>
              <a:pPr/>
              <a:t>3/12/2015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66B58-04C8-4D10-986C-F7C04A18D79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4BB1F-E78F-414A-A63B-B7C2F68DB643}" type="datetimeFigureOut">
              <a:rPr lang="en-US" smtClean="0"/>
              <a:pPr/>
              <a:t>3/12/2015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66B58-04C8-4D10-986C-F7C04A18D79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4BB1F-E78F-414A-A63B-B7C2F68DB643}" type="datetimeFigureOut">
              <a:rPr lang="en-US" smtClean="0"/>
              <a:pPr/>
              <a:t>3/12/2015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66B58-04C8-4D10-986C-F7C04A18D79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4BB1F-E78F-414A-A63B-B7C2F68DB643}" type="datetimeFigureOut">
              <a:rPr lang="en-US" smtClean="0"/>
              <a:pPr/>
              <a:t>3/12/2015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66B58-04C8-4D10-986C-F7C04A18D79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4BB1F-E78F-414A-A63B-B7C2F68DB643}" type="datetimeFigureOut">
              <a:rPr lang="en-US" smtClean="0"/>
              <a:pPr/>
              <a:t>3/12/2015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66B58-04C8-4D10-986C-F7C04A18D79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4BB1F-E78F-414A-A63B-B7C2F68DB643}" type="datetimeFigureOut">
              <a:rPr lang="en-US" smtClean="0"/>
              <a:pPr/>
              <a:t>3/12/2015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66B58-04C8-4D10-986C-F7C04A18D79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4BB1F-E78F-414A-A63B-B7C2F68DB643}" type="datetimeFigureOut">
              <a:rPr lang="en-US" smtClean="0"/>
              <a:pPr/>
              <a:t>3/12/2015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66B58-04C8-4D10-986C-F7C04A18D79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4BB1F-E78F-414A-A63B-B7C2F68DB643}" type="datetimeFigureOut">
              <a:rPr lang="en-US" smtClean="0"/>
              <a:pPr/>
              <a:t>3/12/2015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66B58-04C8-4D10-986C-F7C04A18D79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4BB1F-E78F-414A-A63B-B7C2F68DB643}" type="datetimeFigureOut">
              <a:rPr lang="en-US" smtClean="0"/>
              <a:pPr/>
              <a:t>3/12/2015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0966B58-04C8-4D10-986C-F7C04A18D79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564BB1F-E78F-414A-A63B-B7C2F68DB643}" type="datetimeFigureOut">
              <a:rPr lang="en-US" smtClean="0"/>
              <a:pPr/>
              <a:t>3/12/2015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0966B58-04C8-4D10-986C-F7C04A18D791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 smtClean="0"/>
              <a:t>NEWTON’S </a:t>
            </a:r>
            <a:endParaRPr lang="en-US" sz="7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 smtClean="0"/>
              <a:t>OTHER LAWS</a:t>
            </a:r>
            <a:endParaRPr lang="en-US" sz="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I. NEWTON’S 1</a:t>
            </a:r>
            <a:r>
              <a:rPr lang="en-US" sz="6600" baseline="30000" dirty="0" smtClean="0"/>
              <a:t>st</a:t>
            </a:r>
            <a:r>
              <a:rPr lang="en-US" sz="6600" dirty="0" smtClean="0"/>
              <a:t> LAW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Also called the law of Inertia.</a:t>
            </a:r>
          </a:p>
          <a:p>
            <a:pPr lvl="1"/>
            <a:r>
              <a:rPr lang="en-US" sz="3400" dirty="0" smtClean="0"/>
              <a:t>Inertia is not a force</a:t>
            </a:r>
          </a:p>
          <a:p>
            <a:pPr lvl="1"/>
            <a:r>
              <a:rPr lang="en-US" sz="3400" dirty="0" smtClean="0"/>
              <a:t>It is a property of matter</a:t>
            </a:r>
          </a:p>
          <a:p>
            <a:pPr lvl="1"/>
            <a:r>
              <a:rPr lang="en-US" sz="3400" dirty="0" smtClean="0"/>
              <a:t>It is the tendency of an object to resist change.</a:t>
            </a:r>
            <a:endParaRPr lang="en-US" sz="3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200" dirty="0" smtClean="0"/>
              <a:t>B. Actual Law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An object at rest will remain at rest or an object in motion will stay in motion until a net force acts on it.</a:t>
            </a:r>
          </a:p>
          <a:p>
            <a:pPr lvl="1"/>
            <a:r>
              <a:rPr lang="en-US" sz="3400" dirty="0" smtClean="0"/>
              <a:t>Book on table</a:t>
            </a:r>
          </a:p>
          <a:p>
            <a:pPr lvl="1"/>
            <a:r>
              <a:rPr lang="en-US" sz="3400" dirty="0" smtClean="0"/>
              <a:t>Satellite in space</a:t>
            </a:r>
          </a:p>
          <a:p>
            <a:pPr lvl="1"/>
            <a:r>
              <a:rPr lang="en-US" sz="3400" dirty="0" smtClean="0"/>
              <a:t>Seatbelts in cars</a:t>
            </a:r>
            <a:endParaRPr lang="en-US" sz="3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200" dirty="0" smtClean="0"/>
              <a:t>C. Types of Forces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F</a:t>
            </a:r>
            <a:r>
              <a:rPr lang="en-US" sz="3600" baseline="-25000" dirty="0" smtClean="0"/>
              <a:t>f </a:t>
            </a:r>
            <a:r>
              <a:rPr lang="en-US" sz="3600" dirty="0" smtClean="0"/>
              <a:t> = force of friction</a:t>
            </a:r>
          </a:p>
          <a:p>
            <a:r>
              <a:rPr lang="en-US" sz="3600" dirty="0" smtClean="0"/>
              <a:t>F</a:t>
            </a:r>
            <a:r>
              <a:rPr lang="en-US" sz="3600" baseline="-25000" dirty="0" smtClean="0"/>
              <a:t>N</a:t>
            </a:r>
            <a:r>
              <a:rPr lang="en-US" sz="3600" dirty="0" smtClean="0"/>
              <a:t> = normal force</a:t>
            </a:r>
          </a:p>
          <a:p>
            <a:r>
              <a:rPr lang="en-US" sz="3600" dirty="0" smtClean="0"/>
              <a:t>F</a:t>
            </a:r>
            <a:r>
              <a:rPr lang="en-US" sz="3600" baseline="-25000" dirty="0" smtClean="0"/>
              <a:t>sp</a:t>
            </a:r>
            <a:r>
              <a:rPr lang="en-US" sz="3600" dirty="0" smtClean="0"/>
              <a:t> = Spring Force</a:t>
            </a:r>
          </a:p>
          <a:p>
            <a:r>
              <a:rPr lang="en-US" sz="3600" dirty="0" smtClean="0"/>
              <a:t>F</a:t>
            </a:r>
            <a:r>
              <a:rPr lang="en-US" sz="3600" baseline="-25000" dirty="0" smtClean="0"/>
              <a:t>T</a:t>
            </a:r>
            <a:r>
              <a:rPr lang="en-US" sz="3600" dirty="0" smtClean="0"/>
              <a:t> = Tension</a:t>
            </a:r>
          </a:p>
          <a:p>
            <a:r>
              <a:rPr lang="en-US" sz="3600" dirty="0" smtClean="0"/>
              <a:t>F</a:t>
            </a:r>
            <a:r>
              <a:rPr lang="en-US" sz="3600" baseline="-25000" dirty="0" smtClean="0"/>
              <a:t>g</a:t>
            </a:r>
            <a:r>
              <a:rPr lang="en-US" sz="3600" dirty="0" smtClean="0"/>
              <a:t> = Force of gravity (weight)</a:t>
            </a:r>
          </a:p>
          <a:p>
            <a:r>
              <a:rPr lang="en-US" sz="3600" dirty="0" smtClean="0"/>
              <a:t>F</a:t>
            </a:r>
            <a:r>
              <a:rPr lang="en-US" sz="3600" baseline="-25000" dirty="0" smtClean="0"/>
              <a:t>c </a:t>
            </a:r>
            <a:r>
              <a:rPr lang="en-US" sz="3600" dirty="0" smtClean="0"/>
              <a:t> = Centripetal force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II. NEWTON’S 3</a:t>
            </a:r>
            <a:r>
              <a:rPr lang="en-US" sz="7200" baseline="30000" dirty="0" smtClean="0"/>
              <a:t>rd</a:t>
            </a:r>
            <a:r>
              <a:rPr lang="en-US" sz="7200" dirty="0" smtClean="0"/>
              <a:t> LAW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For every </a:t>
            </a:r>
            <a:r>
              <a:rPr lang="en-US" sz="3600" dirty="0" smtClean="0">
                <a:solidFill>
                  <a:srgbClr val="FF0000"/>
                </a:solidFill>
              </a:rPr>
              <a:t>action, </a:t>
            </a:r>
            <a:r>
              <a:rPr lang="en-US" sz="3600" dirty="0" smtClean="0"/>
              <a:t>there is an equal and opposite </a:t>
            </a:r>
            <a:r>
              <a:rPr lang="en-US" sz="3600" dirty="0" smtClean="0">
                <a:solidFill>
                  <a:srgbClr val="FF0000"/>
                </a:solidFill>
              </a:rPr>
              <a:t>reaction</a:t>
            </a:r>
            <a:r>
              <a:rPr lang="en-US" sz="3600" dirty="0" smtClean="0"/>
              <a:t>.</a:t>
            </a:r>
          </a:p>
          <a:p>
            <a:pPr lvl="1"/>
            <a:r>
              <a:rPr lang="en-US" sz="3400" dirty="0" smtClean="0"/>
              <a:t>We are talking about forces here!</a:t>
            </a:r>
          </a:p>
          <a:p>
            <a:pPr lvl="1"/>
            <a:r>
              <a:rPr lang="en-US" sz="3400" dirty="0" smtClean="0"/>
              <a:t>Ex. Space Shuttle</a:t>
            </a:r>
            <a:endParaRPr lang="en-US" sz="3400" dirty="0"/>
          </a:p>
        </p:txBody>
      </p:sp>
      <p:pic>
        <p:nvPicPr>
          <p:cNvPr id="1027" name="Picture 3" descr="C:\Documents and Settings\paul.modine\Local Settings\Temporary Internet Files\Content.IE5\THL0SDS3\MC900321012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57600" y="4267200"/>
            <a:ext cx="3725570" cy="2209800"/>
          </a:xfrm>
          <a:prstGeom prst="rect">
            <a:avLst/>
          </a:prstGeom>
          <a:noFill/>
        </p:spPr>
      </p:pic>
      <p:cxnSp>
        <p:nvCxnSpPr>
          <p:cNvPr id="7" name="Straight Arrow Connector 6"/>
          <p:cNvCxnSpPr/>
          <p:nvPr/>
        </p:nvCxnSpPr>
        <p:spPr>
          <a:xfrm>
            <a:off x="6172200" y="5486400"/>
            <a:ext cx="21336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rot="10800000">
            <a:off x="2819400" y="5486400"/>
            <a:ext cx="24384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7696200" y="49530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 gas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2667000" y="4724400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 Shuttle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Jumping out of a boat</a:t>
            </a:r>
          </a:p>
          <a:p>
            <a:pPr lvl="1"/>
            <a:r>
              <a:rPr lang="en-US" sz="3600" dirty="0" smtClean="0"/>
              <a:t>Action – you pushing on a boat</a:t>
            </a:r>
          </a:p>
          <a:p>
            <a:pPr lvl="1"/>
            <a:r>
              <a:rPr lang="en-US" sz="3600" dirty="0" smtClean="0"/>
              <a:t>Reaction boat pushing back on you. </a:t>
            </a:r>
          </a:p>
          <a:p>
            <a:pPr lvl="1"/>
            <a:r>
              <a:rPr lang="en-US" sz="3600" dirty="0" smtClean="0"/>
              <a:t>2 different object go in two different directions with the same force.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50 kg bucket is lifted by a rope. </a:t>
            </a:r>
            <a:r>
              <a:rPr lang="en-US" dirty="0" smtClean="0"/>
              <a:t>Now </a:t>
            </a:r>
            <a:r>
              <a:rPr lang="en-US" dirty="0" smtClean="0"/>
              <a:t>it is started from rest and is lifted 3.0 m and is now moving with a velocity of 3.0 m/s</a:t>
            </a:r>
            <a:r>
              <a:rPr lang="en-US" dirty="0" smtClean="0"/>
              <a:t>. First, find the net acceleration. </a:t>
            </a:r>
            <a:r>
              <a:rPr lang="en-US" dirty="0" smtClean="0"/>
              <a:t>If the rope breaks at 525 N, does it break?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038600" y="4572000"/>
            <a:ext cx="9906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6" name="Straight Arrow Connector 5"/>
          <p:cNvCxnSpPr/>
          <p:nvPr/>
        </p:nvCxnSpPr>
        <p:spPr>
          <a:xfrm rot="5400000">
            <a:off x="4038600" y="5943600"/>
            <a:ext cx="1066800" cy="1588"/>
          </a:xfrm>
          <a:prstGeom prst="straightConnector1">
            <a:avLst/>
          </a:prstGeom>
          <a:ln w="76200">
            <a:solidFill>
              <a:schemeClr val="accent1">
                <a:shade val="50000"/>
                <a:satMod val="103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rot="5400000" flipH="1" flipV="1">
            <a:off x="4153694" y="4075906"/>
            <a:ext cx="838200" cy="1588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4800600" y="39624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 </a:t>
            </a:r>
            <a:r>
              <a:rPr lang="en-US" baseline="-25000" dirty="0" smtClean="0"/>
              <a:t>t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4800600" y="57150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</a:t>
            </a:r>
            <a:r>
              <a:rPr lang="en-US" baseline="-25000" dirty="0" smtClean="0"/>
              <a:t>g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5943600" y="4343400"/>
            <a:ext cx="259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</a:t>
            </a:r>
            <a:r>
              <a:rPr lang="en-US" baseline="-25000" dirty="0" smtClean="0"/>
              <a:t>net </a:t>
            </a:r>
            <a:r>
              <a:rPr lang="en-US" dirty="0" smtClean="0"/>
              <a:t> = F</a:t>
            </a:r>
            <a:r>
              <a:rPr lang="en-US" baseline="-25000" dirty="0" smtClean="0"/>
              <a:t>t </a:t>
            </a:r>
            <a:r>
              <a:rPr lang="en-US" dirty="0" smtClean="0"/>
              <a:t> -  F</a:t>
            </a:r>
            <a:r>
              <a:rPr lang="en-US" baseline="-25000" dirty="0" smtClean="0"/>
              <a:t>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4" grpId="0"/>
      <p:bldP spid="16" grpId="0"/>
      <p:bldP spid="17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424</TotalTime>
  <Words>233</Words>
  <Application>Microsoft Office PowerPoint</Application>
  <PresentationFormat>On-screen Show (4:3)</PresentationFormat>
  <Paragraphs>35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Flow</vt:lpstr>
      <vt:lpstr>NEWTON’S </vt:lpstr>
      <vt:lpstr>I. NEWTON’S 1st LAW</vt:lpstr>
      <vt:lpstr>B. Actual Law</vt:lpstr>
      <vt:lpstr>C. Types of Forces</vt:lpstr>
      <vt:lpstr>II. NEWTON’S 3rd LAW</vt:lpstr>
      <vt:lpstr>EXAMPLES</vt:lpstr>
      <vt:lpstr>PROBLEM</vt:lpstr>
    </vt:vector>
  </TitlesOfParts>
  <Company>Charlotte Mecklenburg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NEWTON’S </dc:title>
  <dc:creator>pete</dc:creator>
  <cp:lastModifiedBy>paul.modine</cp:lastModifiedBy>
  <cp:revision>20</cp:revision>
  <dcterms:created xsi:type="dcterms:W3CDTF">2010-10-11T12:02:47Z</dcterms:created>
  <dcterms:modified xsi:type="dcterms:W3CDTF">2015-03-12T17:48:00Z</dcterms:modified>
</cp:coreProperties>
</file>